
<file path=[Content_Types].xml><?xml version="1.0" encoding="utf-8"?>
<Types xmlns="http://schemas.openxmlformats.org/package/2006/content-types">
  <Default Extension="jpeg" ContentType="image/jpeg"/>
  <Default Extension="jpg" ContentType="image/jpeg"/>
  <Default Extension="m4v"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314" r:id="rId3"/>
    <p:sldId id="273" r:id="rId4"/>
    <p:sldId id="310" r:id="rId5"/>
    <p:sldId id="304" r:id="rId6"/>
    <p:sldId id="295" r:id="rId7"/>
    <p:sldId id="305" r:id="rId8"/>
    <p:sldId id="306" r:id="rId9"/>
    <p:sldId id="317" r:id="rId10"/>
    <p:sldId id="321" r:id="rId11"/>
    <p:sldId id="318" r:id="rId12"/>
    <p:sldId id="319" r:id="rId13"/>
    <p:sldId id="296" r:id="rId14"/>
    <p:sldId id="315" r:id="rId15"/>
    <p:sldId id="289" r:id="rId16"/>
    <p:sldId id="311" r:id="rId17"/>
    <p:sldId id="299" r:id="rId18"/>
    <p:sldId id="290" r:id="rId19"/>
    <p:sldId id="325" r:id="rId20"/>
    <p:sldId id="316" r:id="rId21"/>
    <p:sldId id="308" r:id="rId22"/>
    <p:sldId id="309" r:id="rId23"/>
    <p:sldId id="312" r:id="rId24"/>
    <p:sldId id="298" r:id="rId25"/>
    <p:sldId id="322" r:id="rId26"/>
    <p:sldId id="300" r:id="rId27"/>
    <p:sldId id="292" r:id="rId28"/>
    <p:sldId id="293" r:id="rId29"/>
    <p:sldId id="323" r:id="rId30"/>
    <p:sldId id="307" r:id="rId31"/>
    <p:sldId id="301" r:id="rId32"/>
    <p:sldId id="320" r:id="rId33"/>
    <p:sldId id="302" r:id="rId34"/>
    <p:sldId id="303" r:id="rId35"/>
    <p:sldId id="324" r:id="rId36"/>
    <p:sldId id="28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4" userDrawn="1">
          <p15:clr>
            <a:srgbClr val="A4A3A4"/>
          </p15:clr>
        </p15:guide>
        <p15:guide id="2" pos="3840" userDrawn="1">
          <p15:clr>
            <a:srgbClr val="A4A3A4"/>
          </p15:clr>
        </p15:guide>
        <p15:guide id="3" pos="144" userDrawn="1">
          <p15:clr>
            <a:srgbClr val="A4A3A4"/>
          </p15:clr>
        </p15:guide>
        <p15:guide id="4" pos="7536" userDrawn="1">
          <p15:clr>
            <a:srgbClr val="A4A3A4"/>
          </p15:clr>
        </p15:guide>
        <p15:guide id="5" orient="horz" pos="120" userDrawn="1">
          <p15:clr>
            <a:srgbClr val="A4A3A4"/>
          </p15:clr>
        </p15:guide>
        <p15:guide id="6" orient="horz" pos="3984" userDrawn="1">
          <p15:clr>
            <a:srgbClr val="A4A3A4"/>
          </p15:clr>
        </p15:guide>
        <p15:guide id="7" orient="horz"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BFB"/>
    <a:srgbClr val="5BDCF7"/>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autoAdjust="0"/>
    <p:restoredTop sz="94607"/>
  </p:normalViewPr>
  <p:slideViewPr>
    <p:cSldViewPr snapToGrid="0" showGuides="1">
      <p:cViewPr>
        <p:scale>
          <a:sx n="115" d="100"/>
          <a:sy n="115" d="100"/>
        </p:scale>
        <p:origin x="240" y="-152"/>
      </p:cViewPr>
      <p:guideLst>
        <p:guide orient="horz" pos="624"/>
        <p:guide pos="3840"/>
        <p:guide pos="144"/>
        <p:guide pos="7536"/>
        <p:guide orient="horz" pos="120"/>
        <p:guide orient="horz" pos="3984"/>
        <p:guide orient="horz" pos="23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B28061-DE26-4263-AA42-7B0BE4E8C3B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4069BAAC-2CF7-4218-A47F-6D348FAD20C9}">
      <dgm:prSet/>
      <dgm:spPr/>
      <dgm:t>
        <a:bodyPr/>
        <a:lstStyle/>
        <a:p>
          <a:r>
            <a:rPr lang="en-US" dirty="0">
              <a:latin typeface="Chalkboard SE" panose="03050602040202020205" pitchFamily="66" charset="77"/>
            </a:rPr>
            <a:t>The current closing price of the security must be greater than the 150 and 200-day simple moving averages of closing price.</a:t>
          </a:r>
        </a:p>
      </dgm:t>
    </dgm:pt>
    <dgm:pt modelId="{6EC0C80B-319F-4169-94C2-83D0FEF84C6F}" type="parTrans" cxnId="{2FC7C448-4F67-4260-9451-12D7ECB14104}">
      <dgm:prSet/>
      <dgm:spPr/>
      <dgm:t>
        <a:bodyPr/>
        <a:lstStyle/>
        <a:p>
          <a:endParaRPr lang="en-US"/>
        </a:p>
      </dgm:t>
    </dgm:pt>
    <dgm:pt modelId="{968088BC-555C-4B96-B35C-DE3D6FAD735A}" type="sibTrans" cxnId="{2FC7C448-4F67-4260-9451-12D7ECB14104}">
      <dgm:prSet/>
      <dgm:spPr/>
      <dgm:t>
        <a:bodyPr/>
        <a:lstStyle/>
        <a:p>
          <a:endParaRPr lang="en-US"/>
        </a:p>
      </dgm:t>
    </dgm:pt>
    <dgm:pt modelId="{72905AB6-E48B-4F17-BF16-5B3231F423AE}">
      <dgm:prSet/>
      <dgm:spPr/>
      <dgm:t>
        <a:bodyPr/>
        <a:lstStyle/>
        <a:p>
          <a:r>
            <a:rPr lang="en-US" dirty="0">
              <a:latin typeface="Chalkboard SE" panose="03050602040202020205" pitchFamily="66" charset="77"/>
            </a:rPr>
            <a:t>The 150-day simple moving average of closing price must be greater than the 200-day simple moving average of closing price.</a:t>
          </a:r>
        </a:p>
      </dgm:t>
    </dgm:pt>
    <dgm:pt modelId="{7703F0A2-31EB-487A-9702-42DBF5FBB988}" type="parTrans" cxnId="{C39E1226-98CA-490E-8FC1-0738D1935A37}">
      <dgm:prSet/>
      <dgm:spPr/>
      <dgm:t>
        <a:bodyPr/>
        <a:lstStyle/>
        <a:p>
          <a:endParaRPr lang="en-US"/>
        </a:p>
      </dgm:t>
    </dgm:pt>
    <dgm:pt modelId="{16489C46-ECB0-477C-B8AC-2E6F0021B4C3}" type="sibTrans" cxnId="{C39E1226-98CA-490E-8FC1-0738D1935A37}">
      <dgm:prSet/>
      <dgm:spPr/>
      <dgm:t>
        <a:bodyPr/>
        <a:lstStyle/>
        <a:p>
          <a:endParaRPr lang="en-US"/>
        </a:p>
      </dgm:t>
    </dgm:pt>
    <dgm:pt modelId="{D8F75933-8977-4BF3-A86A-892AFF517F4B}">
      <dgm:prSet/>
      <dgm:spPr/>
      <dgm:t>
        <a:bodyPr/>
        <a:lstStyle/>
        <a:p>
          <a:r>
            <a:rPr lang="en-US" dirty="0">
              <a:latin typeface="Chalkboard SE" panose="03050602040202020205" pitchFamily="66" charset="77"/>
            </a:rPr>
            <a:t>The 200-day simple moving average of closing price must be trending up for at least 1 month.</a:t>
          </a:r>
        </a:p>
      </dgm:t>
    </dgm:pt>
    <dgm:pt modelId="{6DE5FE80-59CF-4329-8BA5-19E103870F6C}" type="parTrans" cxnId="{A2802030-02D0-4A88-9CF5-3B1A7C5F08A2}">
      <dgm:prSet/>
      <dgm:spPr/>
      <dgm:t>
        <a:bodyPr/>
        <a:lstStyle/>
        <a:p>
          <a:endParaRPr lang="en-US"/>
        </a:p>
      </dgm:t>
    </dgm:pt>
    <dgm:pt modelId="{3F0909A6-8CF9-4F6D-97A2-58EEFDE75914}" type="sibTrans" cxnId="{A2802030-02D0-4A88-9CF5-3B1A7C5F08A2}">
      <dgm:prSet/>
      <dgm:spPr/>
      <dgm:t>
        <a:bodyPr/>
        <a:lstStyle/>
        <a:p>
          <a:endParaRPr lang="en-US"/>
        </a:p>
      </dgm:t>
    </dgm:pt>
    <dgm:pt modelId="{5AC6C90D-3EBC-41CB-B64E-3D3462FF2F65}">
      <dgm:prSet/>
      <dgm:spPr/>
      <dgm:t>
        <a:bodyPr/>
        <a:lstStyle/>
        <a:p>
          <a:r>
            <a:rPr lang="en-US" dirty="0">
              <a:latin typeface="Chalkboard SE" panose="03050602040202020205" pitchFamily="66" charset="77"/>
            </a:rPr>
            <a:t>The 50-day simple moving average of closing price must be greater than the 150 simple moving average and the 200 simple moving average of closing price.</a:t>
          </a:r>
        </a:p>
      </dgm:t>
    </dgm:pt>
    <dgm:pt modelId="{393C4F96-6217-43E0-941E-58628E8F9EDB}" type="parTrans" cxnId="{5B5313B8-2E2D-48BF-98EF-4E95E35C7687}">
      <dgm:prSet/>
      <dgm:spPr/>
      <dgm:t>
        <a:bodyPr/>
        <a:lstStyle/>
        <a:p>
          <a:endParaRPr lang="en-US"/>
        </a:p>
      </dgm:t>
    </dgm:pt>
    <dgm:pt modelId="{58920CC3-C611-4092-BDA6-C5A732B793C5}" type="sibTrans" cxnId="{5B5313B8-2E2D-48BF-98EF-4E95E35C7687}">
      <dgm:prSet/>
      <dgm:spPr/>
      <dgm:t>
        <a:bodyPr/>
        <a:lstStyle/>
        <a:p>
          <a:endParaRPr lang="en-US"/>
        </a:p>
      </dgm:t>
    </dgm:pt>
    <dgm:pt modelId="{5835F4B2-6C02-4BA3-9428-73930E7FBFE5}">
      <dgm:prSet/>
      <dgm:spPr/>
      <dgm:t>
        <a:bodyPr/>
        <a:lstStyle/>
        <a:p>
          <a:r>
            <a:rPr lang="en-US" dirty="0">
              <a:latin typeface="Chalkboard SE" panose="03050602040202020205" pitchFamily="66" charset="77"/>
            </a:rPr>
            <a:t>The current closing price must be greater than the 50-day simple moving average of closing price.</a:t>
          </a:r>
        </a:p>
      </dgm:t>
    </dgm:pt>
    <dgm:pt modelId="{88C5658F-5F3B-47C9-8C1E-8C1AA39611ED}" type="parTrans" cxnId="{DA9DA025-0640-4D98-BB0F-DDA2C5C01096}">
      <dgm:prSet/>
      <dgm:spPr/>
      <dgm:t>
        <a:bodyPr/>
        <a:lstStyle/>
        <a:p>
          <a:endParaRPr lang="en-US"/>
        </a:p>
      </dgm:t>
    </dgm:pt>
    <dgm:pt modelId="{ABB86F2A-3ABB-431E-9A3F-CE2248A2D3FD}" type="sibTrans" cxnId="{DA9DA025-0640-4D98-BB0F-DDA2C5C01096}">
      <dgm:prSet/>
      <dgm:spPr/>
      <dgm:t>
        <a:bodyPr/>
        <a:lstStyle/>
        <a:p>
          <a:endParaRPr lang="en-US"/>
        </a:p>
      </dgm:t>
    </dgm:pt>
    <dgm:pt modelId="{F2D0016B-B0CE-9D4B-B8F1-3EFD231C92A5}" type="pres">
      <dgm:prSet presAssocID="{84B28061-DE26-4263-AA42-7B0BE4E8C3B7}" presName="vert0" presStyleCnt="0">
        <dgm:presLayoutVars>
          <dgm:dir/>
          <dgm:animOne val="branch"/>
          <dgm:animLvl val="lvl"/>
        </dgm:presLayoutVars>
      </dgm:prSet>
      <dgm:spPr/>
    </dgm:pt>
    <dgm:pt modelId="{388F17CB-039E-1C4D-8A04-95F79E09B798}" type="pres">
      <dgm:prSet presAssocID="{4069BAAC-2CF7-4218-A47F-6D348FAD20C9}" presName="thickLine" presStyleLbl="alignNode1" presStyleIdx="0" presStyleCnt="5"/>
      <dgm:spPr/>
    </dgm:pt>
    <dgm:pt modelId="{0DF43284-B86A-3949-A5C2-48D8E86F75B1}" type="pres">
      <dgm:prSet presAssocID="{4069BAAC-2CF7-4218-A47F-6D348FAD20C9}" presName="horz1" presStyleCnt="0"/>
      <dgm:spPr/>
    </dgm:pt>
    <dgm:pt modelId="{4220A891-D8C3-5A48-ACB4-13744CD00EA9}" type="pres">
      <dgm:prSet presAssocID="{4069BAAC-2CF7-4218-A47F-6D348FAD20C9}" presName="tx1" presStyleLbl="revTx" presStyleIdx="0" presStyleCnt="5"/>
      <dgm:spPr/>
    </dgm:pt>
    <dgm:pt modelId="{8B687068-9894-5048-BCB6-79BF98EB12A9}" type="pres">
      <dgm:prSet presAssocID="{4069BAAC-2CF7-4218-A47F-6D348FAD20C9}" presName="vert1" presStyleCnt="0"/>
      <dgm:spPr/>
    </dgm:pt>
    <dgm:pt modelId="{3A46702E-E1F2-4048-A52B-170D96E4F15F}" type="pres">
      <dgm:prSet presAssocID="{72905AB6-E48B-4F17-BF16-5B3231F423AE}" presName="thickLine" presStyleLbl="alignNode1" presStyleIdx="1" presStyleCnt="5"/>
      <dgm:spPr/>
    </dgm:pt>
    <dgm:pt modelId="{7D926116-1AB6-974B-9F1A-1DD920D61967}" type="pres">
      <dgm:prSet presAssocID="{72905AB6-E48B-4F17-BF16-5B3231F423AE}" presName="horz1" presStyleCnt="0"/>
      <dgm:spPr/>
    </dgm:pt>
    <dgm:pt modelId="{A9658243-5605-5747-AF57-652A52CA9BCB}" type="pres">
      <dgm:prSet presAssocID="{72905AB6-E48B-4F17-BF16-5B3231F423AE}" presName="tx1" presStyleLbl="revTx" presStyleIdx="1" presStyleCnt="5"/>
      <dgm:spPr/>
    </dgm:pt>
    <dgm:pt modelId="{7DD80AED-E272-4A43-B2C1-8960AACDA322}" type="pres">
      <dgm:prSet presAssocID="{72905AB6-E48B-4F17-BF16-5B3231F423AE}" presName="vert1" presStyleCnt="0"/>
      <dgm:spPr/>
    </dgm:pt>
    <dgm:pt modelId="{581B4487-F739-994E-BF63-702B3D75D13B}" type="pres">
      <dgm:prSet presAssocID="{D8F75933-8977-4BF3-A86A-892AFF517F4B}" presName="thickLine" presStyleLbl="alignNode1" presStyleIdx="2" presStyleCnt="5"/>
      <dgm:spPr/>
    </dgm:pt>
    <dgm:pt modelId="{0293BBE1-84DA-C548-9293-EFB48B43F460}" type="pres">
      <dgm:prSet presAssocID="{D8F75933-8977-4BF3-A86A-892AFF517F4B}" presName="horz1" presStyleCnt="0"/>
      <dgm:spPr/>
    </dgm:pt>
    <dgm:pt modelId="{F77DED8D-5618-B141-9FBC-E8B5849F8C9C}" type="pres">
      <dgm:prSet presAssocID="{D8F75933-8977-4BF3-A86A-892AFF517F4B}" presName="tx1" presStyleLbl="revTx" presStyleIdx="2" presStyleCnt="5"/>
      <dgm:spPr/>
    </dgm:pt>
    <dgm:pt modelId="{2F1D21CF-79ED-E242-B0C0-FD213ABFDBCC}" type="pres">
      <dgm:prSet presAssocID="{D8F75933-8977-4BF3-A86A-892AFF517F4B}" presName="vert1" presStyleCnt="0"/>
      <dgm:spPr/>
    </dgm:pt>
    <dgm:pt modelId="{4A894A1E-E7B2-B542-B7C4-5BAE173B0220}" type="pres">
      <dgm:prSet presAssocID="{5AC6C90D-3EBC-41CB-B64E-3D3462FF2F65}" presName="thickLine" presStyleLbl="alignNode1" presStyleIdx="3" presStyleCnt="5"/>
      <dgm:spPr/>
    </dgm:pt>
    <dgm:pt modelId="{822E3417-084A-BC4B-859F-7AAB0A8404D2}" type="pres">
      <dgm:prSet presAssocID="{5AC6C90D-3EBC-41CB-B64E-3D3462FF2F65}" presName="horz1" presStyleCnt="0"/>
      <dgm:spPr/>
    </dgm:pt>
    <dgm:pt modelId="{C66CD943-2561-D746-832C-3FE6CFC90F75}" type="pres">
      <dgm:prSet presAssocID="{5AC6C90D-3EBC-41CB-B64E-3D3462FF2F65}" presName="tx1" presStyleLbl="revTx" presStyleIdx="3" presStyleCnt="5"/>
      <dgm:spPr/>
    </dgm:pt>
    <dgm:pt modelId="{A82FB447-589B-3147-AAD2-D8E835DE46D9}" type="pres">
      <dgm:prSet presAssocID="{5AC6C90D-3EBC-41CB-B64E-3D3462FF2F65}" presName="vert1" presStyleCnt="0"/>
      <dgm:spPr/>
    </dgm:pt>
    <dgm:pt modelId="{0E5D1659-6B99-A64D-A80D-5FA2B5018610}" type="pres">
      <dgm:prSet presAssocID="{5835F4B2-6C02-4BA3-9428-73930E7FBFE5}" presName="thickLine" presStyleLbl="alignNode1" presStyleIdx="4" presStyleCnt="5"/>
      <dgm:spPr/>
    </dgm:pt>
    <dgm:pt modelId="{67D7D18C-06D1-9545-B39E-0EE75EBA8C6F}" type="pres">
      <dgm:prSet presAssocID="{5835F4B2-6C02-4BA3-9428-73930E7FBFE5}" presName="horz1" presStyleCnt="0"/>
      <dgm:spPr/>
    </dgm:pt>
    <dgm:pt modelId="{8A6E5B71-FC9A-F845-9D3D-600266BBFB8E}" type="pres">
      <dgm:prSet presAssocID="{5835F4B2-6C02-4BA3-9428-73930E7FBFE5}" presName="tx1" presStyleLbl="revTx" presStyleIdx="4" presStyleCnt="5"/>
      <dgm:spPr/>
    </dgm:pt>
    <dgm:pt modelId="{2EEB4E9B-A51C-3F43-B47B-9D7BC8D4B261}" type="pres">
      <dgm:prSet presAssocID="{5835F4B2-6C02-4BA3-9428-73930E7FBFE5}" presName="vert1" presStyleCnt="0"/>
      <dgm:spPr/>
    </dgm:pt>
  </dgm:ptLst>
  <dgm:cxnLst>
    <dgm:cxn modelId="{02798A08-6072-B047-915F-7632E7E4FF0C}" type="presOf" srcId="{84B28061-DE26-4263-AA42-7B0BE4E8C3B7}" destId="{F2D0016B-B0CE-9D4B-B8F1-3EFD231C92A5}" srcOrd="0" destOrd="0" presId="urn:microsoft.com/office/officeart/2008/layout/LinedList"/>
    <dgm:cxn modelId="{DA9DA025-0640-4D98-BB0F-DDA2C5C01096}" srcId="{84B28061-DE26-4263-AA42-7B0BE4E8C3B7}" destId="{5835F4B2-6C02-4BA3-9428-73930E7FBFE5}" srcOrd="4" destOrd="0" parTransId="{88C5658F-5F3B-47C9-8C1E-8C1AA39611ED}" sibTransId="{ABB86F2A-3ABB-431E-9A3F-CE2248A2D3FD}"/>
    <dgm:cxn modelId="{C39E1226-98CA-490E-8FC1-0738D1935A37}" srcId="{84B28061-DE26-4263-AA42-7B0BE4E8C3B7}" destId="{72905AB6-E48B-4F17-BF16-5B3231F423AE}" srcOrd="1" destOrd="0" parTransId="{7703F0A2-31EB-487A-9702-42DBF5FBB988}" sibTransId="{16489C46-ECB0-477C-B8AC-2E6F0021B4C3}"/>
    <dgm:cxn modelId="{3577E72B-AD3B-504D-94F4-7E7425FBAA60}" type="presOf" srcId="{72905AB6-E48B-4F17-BF16-5B3231F423AE}" destId="{A9658243-5605-5747-AF57-652A52CA9BCB}" srcOrd="0" destOrd="0" presId="urn:microsoft.com/office/officeart/2008/layout/LinedList"/>
    <dgm:cxn modelId="{A2802030-02D0-4A88-9CF5-3B1A7C5F08A2}" srcId="{84B28061-DE26-4263-AA42-7B0BE4E8C3B7}" destId="{D8F75933-8977-4BF3-A86A-892AFF517F4B}" srcOrd="2" destOrd="0" parTransId="{6DE5FE80-59CF-4329-8BA5-19E103870F6C}" sibTransId="{3F0909A6-8CF9-4F6D-97A2-58EEFDE75914}"/>
    <dgm:cxn modelId="{2FC7C448-4F67-4260-9451-12D7ECB14104}" srcId="{84B28061-DE26-4263-AA42-7B0BE4E8C3B7}" destId="{4069BAAC-2CF7-4218-A47F-6D348FAD20C9}" srcOrd="0" destOrd="0" parTransId="{6EC0C80B-319F-4169-94C2-83D0FEF84C6F}" sibTransId="{968088BC-555C-4B96-B35C-DE3D6FAD735A}"/>
    <dgm:cxn modelId="{D28C08A9-6824-D54A-BB62-EC729109BDCC}" type="presOf" srcId="{5AC6C90D-3EBC-41CB-B64E-3D3462FF2F65}" destId="{C66CD943-2561-D746-832C-3FE6CFC90F75}" srcOrd="0" destOrd="0" presId="urn:microsoft.com/office/officeart/2008/layout/LinedList"/>
    <dgm:cxn modelId="{5B5313B8-2E2D-48BF-98EF-4E95E35C7687}" srcId="{84B28061-DE26-4263-AA42-7B0BE4E8C3B7}" destId="{5AC6C90D-3EBC-41CB-B64E-3D3462FF2F65}" srcOrd="3" destOrd="0" parTransId="{393C4F96-6217-43E0-941E-58628E8F9EDB}" sibTransId="{58920CC3-C611-4092-BDA6-C5A732B793C5}"/>
    <dgm:cxn modelId="{7B9E01C8-9C67-CC40-B644-B6CCC8D95609}" type="presOf" srcId="{D8F75933-8977-4BF3-A86A-892AFF517F4B}" destId="{F77DED8D-5618-B141-9FBC-E8B5849F8C9C}" srcOrd="0" destOrd="0" presId="urn:microsoft.com/office/officeart/2008/layout/LinedList"/>
    <dgm:cxn modelId="{9FA59CD2-29A0-4A4A-BEA1-39E3DEB494FB}" type="presOf" srcId="{5835F4B2-6C02-4BA3-9428-73930E7FBFE5}" destId="{8A6E5B71-FC9A-F845-9D3D-600266BBFB8E}" srcOrd="0" destOrd="0" presId="urn:microsoft.com/office/officeart/2008/layout/LinedList"/>
    <dgm:cxn modelId="{6DF6CCE4-DE05-0548-B330-C5E2426B3383}" type="presOf" srcId="{4069BAAC-2CF7-4218-A47F-6D348FAD20C9}" destId="{4220A891-D8C3-5A48-ACB4-13744CD00EA9}" srcOrd="0" destOrd="0" presId="urn:microsoft.com/office/officeart/2008/layout/LinedList"/>
    <dgm:cxn modelId="{0AD679FD-4247-5141-ACA9-C90C2E2B7294}" type="presParOf" srcId="{F2D0016B-B0CE-9D4B-B8F1-3EFD231C92A5}" destId="{388F17CB-039E-1C4D-8A04-95F79E09B798}" srcOrd="0" destOrd="0" presId="urn:microsoft.com/office/officeart/2008/layout/LinedList"/>
    <dgm:cxn modelId="{28E3C61F-9591-584E-9FFE-4E49F2A67EE2}" type="presParOf" srcId="{F2D0016B-B0CE-9D4B-B8F1-3EFD231C92A5}" destId="{0DF43284-B86A-3949-A5C2-48D8E86F75B1}" srcOrd="1" destOrd="0" presId="urn:microsoft.com/office/officeart/2008/layout/LinedList"/>
    <dgm:cxn modelId="{032075C2-CA26-C346-A748-F1109B97F20A}" type="presParOf" srcId="{0DF43284-B86A-3949-A5C2-48D8E86F75B1}" destId="{4220A891-D8C3-5A48-ACB4-13744CD00EA9}" srcOrd="0" destOrd="0" presId="urn:microsoft.com/office/officeart/2008/layout/LinedList"/>
    <dgm:cxn modelId="{60FC4AEF-E827-AD49-90BF-E61E11C42817}" type="presParOf" srcId="{0DF43284-B86A-3949-A5C2-48D8E86F75B1}" destId="{8B687068-9894-5048-BCB6-79BF98EB12A9}" srcOrd="1" destOrd="0" presId="urn:microsoft.com/office/officeart/2008/layout/LinedList"/>
    <dgm:cxn modelId="{8222BCFF-B668-4A48-A1F7-7C3517BB5DAC}" type="presParOf" srcId="{F2D0016B-B0CE-9D4B-B8F1-3EFD231C92A5}" destId="{3A46702E-E1F2-4048-A52B-170D96E4F15F}" srcOrd="2" destOrd="0" presId="urn:microsoft.com/office/officeart/2008/layout/LinedList"/>
    <dgm:cxn modelId="{B410D6CE-36EC-A54D-9DF6-52537223162C}" type="presParOf" srcId="{F2D0016B-B0CE-9D4B-B8F1-3EFD231C92A5}" destId="{7D926116-1AB6-974B-9F1A-1DD920D61967}" srcOrd="3" destOrd="0" presId="urn:microsoft.com/office/officeart/2008/layout/LinedList"/>
    <dgm:cxn modelId="{B987E54B-BB78-F74E-BC83-83F268209BD8}" type="presParOf" srcId="{7D926116-1AB6-974B-9F1A-1DD920D61967}" destId="{A9658243-5605-5747-AF57-652A52CA9BCB}" srcOrd="0" destOrd="0" presId="urn:microsoft.com/office/officeart/2008/layout/LinedList"/>
    <dgm:cxn modelId="{FF4C8B51-69A3-8946-81FF-4F9E05AAFD67}" type="presParOf" srcId="{7D926116-1AB6-974B-9F1A-1DD920D61967}" destId="{7DD80AED-E272-4A43-B2C1-8960AACDA322}" srcOrd="1" destOrd="0" presId="urn:microsoft.com/office/officeart/2008/layout/LinedList"/>
    <dgm:cxn modelId="{C4188A21-A289-0843-B2C8-E72F3B11BCD4}" type="presParOf" srcId="{F2D0016B-B0CE-9D4B-B8F1-3EFD231C92A5}" destId="{581B4487-F739-994E-BF63-702B3D75D13B}" srcOrd="4" destOrd="0" presId="urn:microsoft.com/office/officeart/2008/layout/LinedList"/>
    <dgm:cxn modelId="{FBDEA233-BC88-DC4F-BBC7-5436B6F97047}" type="presParOf" srcId="{F2D0016B-B0CE-9D4B-B8F1-3EFD231C92A5}" destId="{0293BBE1-84DA-C548-9293-EFB48B43F460}" srcOrd="5" destOrd="0" presId="urn:microsoft.com/office/officeart/2008/layout/LinedList"/>
    <dgm:cxn modelId="{57898B93-677A-AE4C-98A7-4F4D908A9594}" type="presParOf" srcId="{0293BBE1-84DA-C548-9293-EFB48B43F460}" destId="{F77DED8D-5618-B141-9FBC-E8B5849F8C9C}" srcOrd="0" destOrd="0" presId="urn:microsoft.com/office/officeart/2008/layout/LinedList"/>
    <dgm:cxn modelId="{1F32AF3B-4481-974C-92AC-FF79B0BE7727}" type="presParOf" srcId="{0293BBE1-84DA-C548-9293-EFB48B43F460}" destId="{2F1D21CF-79ED-E242-B0C0-FD213ABFDBCC}" srcOrd="1" destOrd="0" presId="urn:microsoft.com/office/officeart/2008/layout/LinedList"/>
    <dgm:cxn modelId="{13E14CEB-5560-7349-9560-C59BAAE71440}" type="presParOf" srcId="{F2D0016B-B0CE-9D4B-B8F1-3EFD231C92A5}" destId="{4A894A1E-E7B2-B542-B7C4-5BAE173B0220}" srcOrd="6" destOrd="0" presId="urn:microsoft.com/office/officeart/2008/layout/LinedList"/>
    <dgm:cxn modelId="{3B42D64A-5B71-A646-9C53-26E1F1C50EE3}" type="presParOf" srcId="{F2D0016B-B0CE-9D4B-B8F1-3EFD231C92A5}" destId="{822E3417-084A-BC4B-859F-7AAB0A8404D2}" srcOrd="7" destOrd="0" presId="urn:microsoft.com/office/officeart/2008/layout/LinedList"/>
    <dgm:cxn modelId="{8B7E1ECB-9C0E-4D4F-856A-7726AE16B32A}" type="presParOf" srcId="{822E3417-084A-BC4B-859F-7AAB0A8404D2}" destId="{C66CD943-2561-D746-832C-3FE6CFC90F75}" srcOrd="0" destOrd="0" presId="urn:microsoft.com/office/officeart/2008/layout/LinedList"/>
    <dgm:cxn modelId="{C57FA661-2D1B-5849-809B-7988D1EB2AF6}" type="presParOf" srcId="{822E3417-084A-BC4B-859F-7AAB0A8404D2}" destId="{A82FB447-589B-3147-AAD2-D8E835DE46D9}" srcOrd="1" destOrd="0" presId="urn:microsoft.com/office/officeart/2008/layout/LinedList"/>
    <dgm:cxn modelId="{E2F478C5-6851-7343-A795-2EA9BDF10056}" type="presParOf" srcId="{F2D0016B-B0CE-9D4B-B8F1-3EFD231C92A5}" destId="{0E5D1659-6B99-A64D-A80D-5FA2B5018610}" srcOrd="8" destOrd="0" presId="urn:microsoft.com/office/officeart/2008/layout/LinedList"/>
    <dgm:cxn modelId="{E954D3B8-D051-EE47-9128-E50CC22847FF}" type="presParOf" srcId="{F2D0016B-B0CE-9D4B-B8F1-3EFD231C92A5}" destId="{67D7D18C-06D1-9545-B39E-0EE75EBA8C6F}" srcOrd="9" destOrd="0" presId="urn:microsoft.com/office/officeart/2008/layout/LinedList"/>
    <dgm:cxn modelId="{4155C63A-EB00-F441-8171-6B3B6C0870FA}" type="presParOf" srcId="{67D7D18C-06D1-9545-B39E-0EE75EBA8C6F}" destId="{8A6E5B71-FC9A-F845-9D3D-600266BBFB8E}" srcOrd="0" destOrd="0" presId="urn:microsoft.com/office/officeart/2008/layout/LinedList"/>
    <dgm:cxn modelId="{08324924-4B86-A84C-8486-77FC0701DADC}" type="presParOf" srcId="{67D7D18C-06D1-9545-B39E-0EE75EBA8C6F}" destId="{2EEB4E9B-A51C-3F43-B47B-9D7BC8D4B26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A9D95-1BCC-4C82-9669-C4DA4C3BBBAA}"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51921158-C3AB-4D2A-8101-79D9323D1680}">
      <dgm:prSet/>
      <dgm:spPr/>
      <dgm:t>
        <a:bodyPr/>
        <a:lstStyle/>
        <a:p>
          <a:r>
            <a:rPr lang="en-US" b="1" dirty="0">
              <a:latin typeface="Chalkboard SE" panose="03050602040202020205" pitchFamily="66" charset="77"/>
            </a:rPr>
            <a:t>Libraries: </a:t>
          </a:r>
          <a:r>
            <a:rPr lang="en-US" dirty="0" err="1">
              <a:latin typeface="Chalkboard SE" panose="03050602040202020205" pitchFamily="66" charset="77"/>
            </a:rPr>
            <a:t>Numpy</a:t>
          </a:r>
          <a:r>
            <a:rPr lang="en-US" dirty="0">
              <a:latin typeface="Chalkboard SE" panose="03050602040202020205" pitchFamily="66" charset="77"/>
            </a:rPr>
            <a:t>, Pandas </a:t>
          </a:r>
        </a:p>
      </dgm:t>
    </dgm:pt>
    <dgm:pt modelId="{3500E873-AB37-4A72-A0E6-DC49DCCB338D}" type="parTrans" cxnId="{3ED117EB-9FD5-491C-B084-2EF6B36F27B5}">
      <dgm:prSet/>
      <dgm:spPr/>
      <dgm:t>
        <a:bodyPr/>
        <a:lstStyle/>
        <a:p>
          <a:endParaRPr lang="en-US"/>
        </a:p>
      </dgm:t>
    </dgm:pt>
    <dgm:pt modelId="{04E3F468-144C-4D1A-80CE-543E97F88E08}" type="sibTrans" cxnId="{3ED117EB-9FD5-491C-B084-2EF6B36F27B5}">
      <dgm:prSet/>
      <dgm:spPr/>
      <dgm:t>
        <a:bodyPr/>
        <a:lstStyle/>
        <a:p>
          <a:endParaRPr lang="en-US"/>
        </a:p>
      </dgm:t>
    </dgm:pt>
    <dgm:pt modelId="{769DF1C8-D0F3-4657-91CC-3356E4869868}">
      <dgm:prSet/>
      <dgm:spPr/>
      <dgm:t>
        <a:bodyPr/>
        <a:lstStyle/>
        <a:p>
          <a:r>
            <a:rPr lang="en-IN" b="1" dirty="0">
              <a:latin typeface="Chalkboard SE" panose="03050602040202020205" pitchFamily="66" charset="77"/>
            </a:rPr>
            <a:t>No. of epochs: </a:t>
          </a:r>
          <a:r>
            <a:rPr lang="en-IN" b="0" dirty="0">
              <a:latin typeface="Chalkboard SE" panose="03050602040202020205" pitchFamily="66" charset="77"/>
            </a:rPr>
            <a:t>20</a:t>
          </a:r>
          <a:endParaRPr lang="en-US" b="0" dirty="0">
            <a:latin typeface="Chalkboard SE" panose="03050602040202020205" pitchFamily="66" charset="77"/>
          </a:endParaRPr>
        </a:p>
      </dgm:t>
    </dgm:pt>
    <dgm:pt modelId="{ED8B60AE-CB7E-46B3-A7F9-2415973DABEC}" type="parTrans" cxnId="{E59A5019-6F54-4692-8DA2-136C8639EDEB}">
      <dgm:prSet/>
      <dgm:spPr/>
      <dgm:t>
        <a:bodyPr/>
        <a:lstStyle/>
        <a:p>
          <a:endParaRPr lang="en-US"/>
        </a:p>
      </dgm:t>
    </dgm:pt>
    <dgm:pt modelId="{DB19509E-8BB7-4D6E-854D-47E9C9DC8E26}" type="sibTrans" cxnId="{E59A5019-6F54-4692-8DA2-136C8639EDEB}">
      <dgm:prSet/>
      <dgm:spPr/>
      <dgm:t>
        <a:bodyPr/>
        <a:lstStyle/>
        <a:p>
          <a:endParaRPr lang="en-US"/>
        </a:p>
      </dgm:t>
    </dgm:pt>
    <dgm:pt modelId="{2CA0A507-5A0D-4572-8EA4-11B12B46B4E3}">
      <dgm:prSet/>
      <dgm:spPr/>
      <dgm:t>
        <a:bodyPr/>
        <a:lstStyle/>
        <a:p>
          <a:r>
            <a:rPr lang="en-IN" b="1" dirty="0">
              <a:latin typeface="Chalkboard SE" panose="03050602040202020205" pitchFamily="66" charset="77"/>
            </a:rPr>
            <a:t>Packages Used: </a:t>
          </a:r>
          <a:r>
            <a:rPr lang="en-IN" dirty="0" err="1">
              <a:latin typeface="Chalkboard SE" panose="03050602040202020205" pitchFamily="66" charset="77"/>
            </a:rPr>
            <a:t>yahoo_fin</a:t>
          </a:r>
          <a:r>
            <a:rPr lang="en-IN" dirty="0">
              <a:latin typeface="Chalkboard SE" panose="03050602040202020205" pitchFamily="66" charset="77"/>
            </a:rPr>
            <a:t>, </a:t>
          </a:r>
          <a:r>
            <a:rPr lang="en-IN" dirty="0" err="1">
              <a:latin typeface="Chalkboard SE" panose="03050602040202020205" pitchFamily="66" charset="77"/>
            </a:rPr>
            <a:t>sklearn</a:t>
          </a:r>
          <a:r>
            <a:rPr lang="en-IN" dirty="0">
              <a:latin typeface="Chalkboard SE" panose="03050602040202020205" pitchFamily="66" charset="77"/>
            </a:rPr>
            <a:t>, </a:t>
          </a:r>
          <a:r>
            <a:rPr lang="en-IN" dirty="0" err="1">
              <a:latin typeface="Chalkboard SE" panose="03050602040202020205" pitchFamily="66" charset="77"/>
            </a:rPr>
            <a:t>keras</a:t>
          </a:r>
          <a:r>
            <a:rPr lang="en-IN" dirty="0">
              <a:latin typeface="Chalkboard SE" panose="03050602040202020205" pitchFamily="66" charset="77"/>
            </a:rPr>
            <a:t>, </a:t>
          </a:r>
          <a:r>
            <a:rPr lang="en-IN" dirty="0" err="1">
              <a:latin typeface="Chalkboard SE" panose="03050602040202020205" pitchFamily="66" charset="77"/>
            </a:rPr>
            <a:t>tensorflow</a:t>
          </a:r>
          <a:endParaRPr lang="en-US" dirty="0">
            <a:latin typeface="Chalkboard SE" panose="03050602040202020205" pitchFamily="66" charset="77"/>
          </a:endParaRPr>
        </a:p>
      </dgm:t>
    </dgm:pt>
    <dgm:pt modelId="{03267725-BF40-4ED9-8414-922E0EC3AA97}" type="parTrans" cxnId="{18B98A08-4B66-41DA-96C4-3CDD5535CC09}">
      <dgm:prSet/>
      <dgm:spPr/>
      <dgm:t>
        <a:bodyPr/>
        <a:lstStyle/>
        <a:p>
          <a:endParaRPr lang="en-US"/>
        </a:p>
      </dgm:t>
    </dgm:pt>
    <dgm:pt modelId="{2D6ADD7B-82C8-4007-82C8-379F0D340C81}" type="sibTrans" cxnId="{18B98A08-4B66-41DA-96C4-3CDD5535CC09}">
      <dgm:prSet/>
      <dgm:spPr/>
      <dgm:t>
        <a:bodyPr/>
        <a:lstStyle/>
        <a:p>
          <a:endParaRPr lang="en-US"/>
        </a:p>
      </dgm:t>
    </dgm:pt>
    <dgm:pt modelId="{86DC9313-61E2-4751-AEDF-545E2A5FBDE2}">
      <dgm:prSet/>
      <dgm:spPr/>
      <dgm:t>
        <a:bodyPr/>
        <a:lstStyle/>
        <a:p>
          <a:r>
            <a:rPr lang="en-US" b="1" dirty="0">
              <a:latin typeface="Chalkboard SE" panose="03050602040202020205" pitchFamily="66" charset="77"/>
            </a:rPr>
            <a:t>Optimizer: </a:t>
          </a:r>
          <a:r>
            <a:rPr lang="en-US" dirty="0">
              <a:latin typeface="Chalkboard SE" panose="03050602040202020205" pitchFamily="66" charset="77"/>
            </a:rPr>
            <a:t>Adam </a:t>
          </a:r>
        </a:p>
      </dgm:t>
    </dgm:pt>
    <dgm:pt modelId="{D51B2815-E379-415A-A311-E61974942FB0}" type="parTrans" cxnId="{799A6286-95C3-4A4C-A594-390C4DA9E8FE}">
      <dgm:prSet/>
      <dgm:spPr/>
      <dgm:t>
        <a:bodyPr/>
        <a:lstStyle/>
        <a:p>
          <a:endParaRPr lang="en-US"/>
        </a:p>
      </dgm:t>
    </dgm:pt>
    <dgm:pt modelId="{4F571382-8C39-4E07-952E-5193AF16804E}" type="sibTrans" cxnId="{799A6286-95C3-4A4C-A594-390C4DA9E8FE}">
      <dgm:prSet/>
      <dgm:spPr/>
      <dgm:t>
        <a:bodyPr/>
        <a:lstStyle/>
        <a:p>
          <a:endParaRPr lang="en-US"/>
        </a:p>
      </dgm:t>
    </dgm:pt>
    <dgm:pt modelId="{38F1CEC9-2D77-42DB-B6EE-8CFC26873393}">
      <dgm:prSet/>
      <dgm:spPr/>
      <dgm:t>
        <a:bodyPr/>
        <a:lstStyle/>
        <a:p>
          <a:r>
            <a:rPr lang="en-US" b="1" dirty="0">
              <a:latin typeface="Chalkboard SE" panose="03050602040202020205" pitchFamily="66" charset="77"/>
            </a:rPr>
            <a:t>Visualizations:</a:t>
          </a:r>
          <a:r>
            <a:rPr lang="en-US" dirty="0">
              <a:latin typeface="Chalkboard SE" panose="03050602040202020205" pitchFamily="66" charset="77"/>
            </a:rPr>
            <a:t> matplotlib</a:t>
          </a:r>
        </a:p>
      </dgm:t>
    </dgm:pt>
    <dgm:pt modelId="{D9FFC49E-9B42-48A8-90B3-92E472B14B5E}" type="parTrans" cxnId="{631BE975-E7DE-4B9C-AC25-3BA7850944B2}">
      <dgm:prSet/>
      <dgm:spPr/>
      <dgm:t>
        <a:bodyPr/>
        <a:lstStyle/>
        <a:p>
          <a:endParaRPr lang="en-US"/>
        </a:p>
      </dgm:t>
    </dgm:pt>
    <dgm:pt modelId="{AEF689BF-6DAB-4C42-95E0-9ABE4880753C}" type="sibTrans" cxnId="{631BE975-E7DE-4B9C-AC25-3BA7850944B2}">
      <dgm:prSet/>
      <dgm:spPr/>
      <dgm:t>
        <a:bodyPr/>
        <a:lstStyle/>
        <a:p>
          <a:endParaRPr lang="en-US"/>
        </a:p>
      </dgm:t>
    </dgm:pt>
    <dgm:pt modelId="{8F421944-A9C3-4442-B373-C41B2003D32C}">
      <dgm:prSet/>
      <dgm:spPr/>
      <dgm:t>
        <a:bodyPr/>
        <a:lstStyle/>
        <a:p>
          <a:r>
            <a:rPr lang="en-US" b="1" dirty="0">
              <a:latin typeface="Chalkboard SE" panose="03050602040202020205" pitchFamily="66" charset="77"/>
            </a:rPr>
            <a:t>Scaling:</a:t>
          </a:r>
          <a:r>
            <a:rPr lang="en-US" dirty="0">
              <a:latin typeface="Chalkboard SE" panose="03050602040202020205" pitchFamily="66" charset="77"/>
            </a:rPr>
            <a:t> </a:t>
          </a:r>
          <a:r>
            <a:rPr lang="en-US" dirty="0" err="1">
              <a:latin typeface="Chalkboard SE" panose="03050602040202020205" pitchFamily="66" charset="77"/>
            </a:rPr>
            <a:t>MinMaxScaler</a:t>
          </a:r>
          <a:r>
            <a:rPr lang="en-US" dirty="0">
              <a:latin typeface="Chalkboard SE" panose="03050602040202020205" pitchFamily="66" charset="77"/>
            </a:rPr>
            <a:t> ()</a:t>
          </a:r>
        </a:p>
      </dgm:t>
    </dgm:pt>
    <dgm:pt modelId="{0F8A07AC-56DB-48CD-A9B5-9B8CE59DEFA9}" type="parTrans" cxnId="{E1255FFB-ED24-4EE4-9F9A-9EAB90AC9F23}">
      <dgm:prSet/>
      <dgm:spPr/>
      <dgm:t>
        <a:bodyPr/>
        <a:lstStyle/>
        <a:p>
          <a:endParaRPr lang="en-US"/>
        </a:p>
      </dgm:t>
    </dgm:pt>
    <dgm:pt modelId="{D14F10AA-6BA1-47CA-9EB4-7101BD2906FC}" type="sibTrans" cxnId="{E1255FFB-ED24-4EE4-9F9A-9EAB90AC9F23}">
      <dgm:prSet/>
      <dgm:spPr/>
      <dgm:t>
        <a:bodyPr/>
        <a:lstStyle/>
        <a:p>
          <a:endParaRPr lang="en-US"/>
        </a:p>
      </dgm:t>
    </dgm:pt>
    <dgm:pt modelId="{79C9BEDB-6321-CD43-9EF7-D1FA30CC5EB0}">
      <dgm:prSet/>
      <dgm:spPr/>
      <dgm:t>
        <a:bodyPr/>
        <a:lstStyle/>
        <a:p>
          <a:r>
            <a:rPr lang="en-US" b="1" dirty="0">
              <a:latin typeface="Chalkboard SE" panose="03050602040202020205" pitchFamily="66" charset="77"/>
            </a:rPr>
            <a:t>MSE: </a:t>
          </a:r>
          <a:r>
            <a:rPr lang="en-IN" b="0" i="0" dirty="0">
              <a:latin typeface="Chalkboard SE" panose="03050602040202020205" pitchFamily="66" charset="77"/>
            </a:rPr>
            <a:t>0.0225</a:t>
          </a:r>
          <a:endParaRPr lang="en-US" dirty="0">
            <a:latin typeface="Chalkboard SE" panose="03050602040202020205" pitchFamily="66" charset="77"/>
          </a:endParaRPr>
        </a:p>
      </dgm:t>
    </dgm:pt>
    <dgm:pt modelId="{A92B3605-8D51-C944-8776-E861F1014AAE}" type="parTrans" cxnId="{268D1175-8AE6-FD41-8B58-C4D1136964BB}">
      <dgm:prSet/>
      <dgm:spPr/>
      <dgm:t>
        <a:bodyPr/>
        <a:lstStyle/>
        <a:p>
          <a:endParaRPr lang="en-GB"/>
        </a:p>
      </dgm:t>
    </dgm:pt>
    <dgm:pt modelId="{2E8F3AAB-503D-7F45-97DB-792EC2DC5B7A}" type="sibTrans" cxnId="{268D1175-8AE6-FD41-8B58-C4D1136964BB}">
      <dgm:prSet/>
      <dgm:spPr/>
      <dgm:t>
        <a:bodyPr/>
        <a:lstStyle/>
        <a:p>
          <a:endParaRPr lang="en-GB"/>
        </a:p>
      </dgm:t>
    </dgm:pt>
    <dgm:pt modelId="{41750075-F9EA-0848-9D5E-F3E628ACC021}" type="pres">
      <dgm:prSet presAssocID="{F6BA9D95-1BCC-4C82-9669-C4DA4C3BBBAA}" presName="linear" presStyleCnt="0">
        <dgm:presLayoutVars>
          <dgm:animLvl val="lvl"/>
          <dgm:resizeHandles val="exact"/>
        </dgm:presLayoutVars>
      </dgm:prSet>
      <dgm:spPr/>
    </dgm:pt>
    <dgm:pt modelId="{70EF3DC3-615E-8841-B9D0-18039074CB8F}" type="pres">
      <dgm:prSet presAssocID="{51921158-C3AB-4D2A-8101-79D9323D1680}" presName="parentText" presStyleLbl="node1" presStyleIdx="0" presStyleCnt="7" custScaleY="153589" custLinFactNeighborX="0" custLinFactNeighborY="-67966">
        <dgm:presLayoutVars>
          <dgm:chMax val="0"/>
          <dgm:bulletEnabled val="1"/>
        </dgm:presLayoutVars>
      </dgm:prSet>
      <dgm:spPr/>
    </dgm:pt>
    <dgm:pt modelId="{8F19371F-08DA-DE40-BBCA-19CD6C61D60D}" type="pres">
      <dgm:prSet presAssocID="{04E3F468-144C-4D1A-80CE-543E97F88E08}" presName="spacer" presStyleCnt="0"/>
      <dgm:spPr/>
    </dgm:pt>
    <dgm:pt modelId="{38B514D6-EE62-234E-9F15-D70444D110CE}" type="pres">
      <dgm:prSet presAssocID="{769DF1C8-D0F3-4657-91CC-3356E4869868}" presName="parentText" presStyleLbl="node1" presStyleIdx="1" presStyleCnt="7" custScaleY="142194">
        <dgm:presLayoutVars>
          <dgm:chMax val="0"/>
          <dgm:bulletEnabled val="1"/>
        </dgm:presLayoutVars>
      </dgm:prSet>
      <dgm:spPr/>
    </dgm:pt>
    <dgm:pt modelId="{C3D0AEF6-FA46-8F42-B9F0-01EFA41F35E2}" type="pres">
      <dgm:prSet presAssocID="{DB19509E-8BB7-4D6E-854D-47E9C9DC8E26}" presName="spacer" presStyleCnt="0"/>
      <dgm:spPr/>
    </dgm:pt>
    <dgm:pt modelId="{4F8262DA-029B-1B44-A476-43F1BD35B765}" type="pres">
      <dgm:prSet presAssocID="{2CA0A507-5A0D-4572-8EA4-11B12B46B4E3}" presName="parentText" presStyleLbl="node1" presStyleIdx="2" presStyleCnt="7" custScaleY="162595">
        <dgm:presLayoutVars>
          <dgm:chMax val="0"/>
          <dgm:bulletEnabled val="1"/>
        </dgm:presLayoutVars>
      </dgm:prSet>
      <dgm:spPr/>
    </dgm:pt>
    <dgm:pt modelId="{1A7660D1-2AD5-704A-B267-098A34D2FE7B}" type="pres">
      <dgm:prSet presAssocID="{2D6ADD7B-82C8-4007-82C8-379F0D340C81}" presName="spacer" presStyleCnt="0"/>
      <dgm:spPr/>
    </dgm:pt>
    <dgm:pt modelId="{20C21C4C-F76B-4E44-9953-365D41D1E259}" type="pres">
      <dgm:prSet presAssocID="{86DC9313-61E2-4751-AEDF-545E2A5FBDE2}" presName="parentText" presStyleLbl="node1" presStyleIdx="3" presStyleCnt="7" custScaleY="148842">
        <dgm:presLayoutVars>
          <dgm:chMax val="0"/>
          <dgm:bulletEnabled val="1"/>
        </dgm:presLayoutVars>
      </dgm:prSet>
      <dgm:spPr/>
    </dgm:pt>
    <dgm:pt modelId="{211B0227-5760-544E-8922-FFC528C6551E}" type="pres">
      <dgm:prSet presAssocID="{4F571382-8C39-4E07-952E-5193AF16804E}" presName="spacer" presStyleCnt="0"/>
      <dgm:spPr/>
    </dgm:pt>
    <dgm:pt modelId="{BD34124F-E327-8949-9C3E-370260B3CD5E}" type="pres">
      <dgm:prSet presAssocID="{38F1CEC9-2D77-42DB-B6EE-8CFC26873393}" presName="parentText" presStyleLbl="node1" presStyleIdx="4" presStyleCnt="7" custScaleY="153128">
        <dgm:presLayoutVars>
          <dgm:chMax val="0"/>
          <dgm:bulletEnabled val="1"/>
        </dgm:presLayoutVars>
      </dgm:prSet>
      <dgm:spPr/>
    </dgm:pt>
    <dgm:pt modelId="{A6B0400C-B3EF-2343-8AB8-13402F35F784}" type="pres">
      <dgm:prSet presAssocID="{AEF689BF-6DAB-4C42-95E0-9ABE4880753C}" presName="spacer" presStyleCnt="0"/>
      <dgm:spPr/>
    </dgm:pt>
    <dgm:pt modelId="{A6DE293E-A074-2743-AE53-76BBE73047F6}" type="pres">
      <dgm:prSet presAssocID="{8F421944-A9C3-4442-B373-C41B2003D32C}" presName="parentText" presStyleLbl="node1" presStyleIdx="5" presStyleCnt="7" custScaleY="137589">
        <dgm:presLayoutVars>
          <dgm:chMax val="0"/>
          <dgm:bulletEnabled val="1"/>
        </dgm:presLayoutVars>
      </dgm:prSet>
      <dgm:spPr/>
    </dgm:pt>
    <dgm:pt modelId="{43895C0D-2EB8-D44B-BFED-D3C7E71B18ED}" type="pres">
      <dgm:prSet presAssocID="{D14F10AA-6BA1-47CA-9EB4-7101BD2906FC}" presName="spacer" presStyleCnt="0"/>
      <dgm:spPr/>
    </dgm:pt>
    <dgm:pt modelId="{8FA0B498-B551-EA45-9E58-AC09D7643D27}" type="pres">
      <dgm:prSet presAssocID="{79C9BEDB-6321-CD43-9EF7-D1FA30CC5EB0}" presName="parentText" presStyleLbl="node1" presStyleIdx="6" presStyleCnt="7">
        <dgm:presLayoutVars>
          <dgm:chMax val="0"/>
          <dgm:bulletEnabled val="1"/>
        </dgm:presLayoutVars>
      </dgm:prSet>
      <dgm:spPr/>
    </dgm:pt>
  </dgm:ptLst>
  <dgm:cxnLst>
    <dgm:cxn modelId="{18B98A08-4B66-41DA-96C4-3CDD5535CC09}" srcId="{F6BA9D95-1BCC-4C82-9669-C4DA4C3BBBAA}" destId="{2CA0A507-5A0D-4572-8EA4-11B12B46B4E3}" srcOrd="2" destOrd="0" parTransId="{03267725-BF40-4ED9-8414-922E0EC3AA97}" sibTransId="{2D6ADD7B-82C8-4007-82C8-379F0D340C81}"/>
    <dgm:cxn modelId="{E59A5019-6F54-4692-8DA2-136C8639EDEB}" srcId="{F6BA9D95-1BCC-4C82-9669-C4DA4C3BBBAA}" destId="{769DF1C8-D0F3-4657-91CC-3356E4869868}" srcOrd="1" destOrd="0" parTransId="{ED8B60AE-CB7E-46B3-A7F9-2415973DABEC}" sibTransId="{DB19509E-8BB7-4D6E-854D-47E9C9DC8E26}"/>
    <dgm:cxn modelId="{309A2534-4F2C-7846-A8FC-E7A1187BEC48}" type="presOf" srcId="{F6BA9D95-1BCC-4C82-9669-C4DA4C3BBBAA}" destId="{41750075-F9EA-0848-9D5E-F3E628ACC021}" srcOrd="0" destOrd="0" presId="urn:microsoft.com/office/officeart/2005/8/layout/vList2"/>
    <dgm:cxn modelId="{9A2B7248-C97E-9E4B-BF71-2008F9DC1150}" type="presOf" srcId="{8F421944-A9C3-4442-B373-C41B2003D32C}" destId="{A6DE293E-A074-2743-AE53-76BBE73047F6}" srcOrd="0" destOrd="0" presId="urn:microsoft.com/office/officeart/2005/8/layout/vList2"/>
    <dgm:cxn modelId="{EB60B351-AB64-3541-A861-014B92CC74ED}" type="presOf" srcId="{2CA0A507-5A0D-4572-8EA4-11B12B46B4E3}" destId="{4F8262DA-029B-1B44-A476-43F1BD35B765}" srcOrd="0" destOrd="0" presId="urn:microsoft.com/office/officeart/2005/8/layout/vList2"/>
    <dgm:cxn modelId="{4FB89653-20DA-564C-B435-8530B30C377D}" type="presOf" srcId="{79C9BEDB-6321-CD43-9EF7-D1FA30CC5EB0}" destId="{8FA0B498-B551-EA45-9E58-AC09D7643D27}" srcOrd="0" destOrd="0" presId="urn:microsoft.com/office/officeart/2005/8/layout/vList2"/>
    <dgm:cxn modelId="{C1216F70-C031-7743-8D10-5A8B13E8DD2B}" type="presOf" srcId="{769DF1C8-D0F3-4657-91CC-3356E4869868}" destId="{38B514D6-EE62-234E-9F15-D70444D110CE}" srcOrd="0" destOrd="0" presId="urn:microsoft.com/office/officeart/2005/8/layout/vList2"/>
    <dgm:cxn modelId="{268D1175-8AE6-FD41-8B58-C4D1136964BB}" srcId="{F6BA9D95-1BCC-4C82-9669-C4DA4C3BBBAA}" destId="{79C9BEDB-6321-CD43-9EF7-D1FA30CC5EB0}" srcOrd="6" destOrd="0" parTransId="{A92B3605-8D51-C944-8776-E861F1014AAE}" sibTransId="{2E8F3AAB-503D-7F45-97DB-792EC2DC5B7A}"/>
    <dgm:cxn modelId="{631BE975-E7DE-4B9C-AC25-3BA7850944B2}" srcId="{F6BA9D95-1BCC-4C82-9669-C4DA4C3BBBAA}" destId="{38F1CEC9-2D77-42DB-B6EE-8CFC26873393}" srcOrd="4" destOrd="0" parTransId="{D9FFC49E-9B42-48A8-90B3-92E472B14B5E}" sibTransId="{AEF689BF-6DAB-4C42-95E0-9ABE4880753C}"/>
    <dgm:cxn modelId="{799A6286-95C3-4A4C-A594-390C4DA9E8FE}" srcId="{F6BA9D95-1BCC-4C82-9669-C4DA4C3BBBAA}" destId="{86DC9313-61E2-4751-AEDF-545E2A5FBDE2}" srcOrd="3" destOrd="0" parTransId="{D51B2815-E379-415A-A311-E61974942FB0}" sibTransId="{4F571382-8C39-4E07-952E-5193AF16804E}"/>
    <dgm:cxn modelId="{64FE2795-A164-9340-9548-1FAAC3DEE7A0}" type="presOf" srcId="{38F1CEC9-2D77-42DB-B6EE-8CFC26873393}" destId="{BD34124F-E327-8949-9C3E-370260B3CD5E}" srcOrd="0" destOrd="0" presId="urn:microsoft.com/office/officeart/2005/8/layout/vList2"/>
    <dgm:cxn modelId="{ADCF2EB2-3786-4B47-B07B-04341D5A0075}" type="presOf" srcId="{86DC9313-61E2-4751-AEDF-545E2A5FBDE2}" destId="{20C21C4C-F76B-4E44-9953-365D41D1E259}" srcOrd="0" destOrd="0" presId="urn:microsoft.com/office/officeart/2005/8/layout/vList2"/>
    <dgm:cxn modelId="{36B5FFD6-853F-314A-8689-E0261AA50BC2}" type="presOf" srcId="{51921158-C3AB-4D2A-8101-79D9323D1680}" destId="{70EF3DC3-615E-8841-B9D0-18039074CB8F}" srcOrd="0" destOrd="0" presId="urn:microsoft.com/office/officeart/2005/8/layout/vList2"/>
    <dgm:cxn modelId="{3ED117EB-9FD5-491C-B084-2EF6B36F27B5}" srcId="{F6BA9D95-1BCC-4C82-9669-C4DA4C3BBBAA}" destId="{51921158-C3AB-4D2A-8101-79D9323D1680}" srcOrd="0" destOrd="0" parTransId="{3500E873-AB37-4A72-A0E6-DC49DCCB338D}" sibTransId="{04E3F468-144C-4D1A-80CE-543E97F88E08}"/>
    <dgm:cxn modelId="{E1255FFB-ED24-4EE4-9F9A-9EAB90AC9F23}" srcId="{F6BA9D95-1BCC-4C82-9669-C4DA4C3BBBAA}" destId="{8F421944-A9C3-4442-B373-C41B2003D32C}" srcOrd="5" destOrd="0" parTransId="{0F8A07AC-56DB-48CD-A9B5-9B8CE59DEFA9}" sibTransId="{D14F10AA-6BA1-47CA-9EB4-7101BD2906FC}"/>
    <dgm:cxn modelId="{8ED6A553-D0D1-0A45-B3E4-DBC194E0F436}" type="presParOf" srcId="{41750075-F9EA-0848-9D5E-F3E628ACC021}" destId="{70EF3DC3-615E-8841-B9D0-18039074CB8F}" srcOrd="0" destOrd="0" presId="urn:microsoft.com/office/officeart/2005/8/layout/vList2"/>
    <dgm:cxn modelId="{7A0FE0D0-DE19-624F-94D7-7CDCFF3FA4BE}" type="presParOf" srcId="{41750075-F9EA-0848-9D5E-F3E628ACC021}" destId="{8F19371F-08DA-DE40-BBCA-19CD6C61D60D}" srcOrd="1" destOrd="0" presId="urn:microsoft.com/office/officeart/2005/8/layout/vList2"/>
    <dgm:cxn modelId="{48B606D9-F2E5-CB41-8533-D2CAA8425200}" type="presParOf" srcId="{41750075-F9EA-0848-9D5E-F3E628ACC021}" destId="{38B514D6-EE62-234E-9F15-D70444D110CE}" srcOrd="2" destOrd="0" presId="urn:microsoft.com/office/officeart/2005/8/layout/vList2"/>
    <dgm:cxn modelId="{CD9AA0CF-71E8-F44A-9857-E15CD45A8EC6}" type="presParOf" srcId="{41750075-F9EA-0848-9D5E-F3E628ACC021}" destId="{C3D0AEF6-FA46-8F42-B9F0-01EFA41F35E2}" srcOrd="3" destOrd="0" presId="urn:microsoft.com/office/officeart/2005/8/layout/vList2"/>
    <dgm:cxn modelId="{0694C555-53C5-5347-96D0-617F0EB90A7A}" type="presParOf" srcId="{41750075-F9EA-0848-9D5E-F3E628ACC021}" destId="{4F8262DA-029B-1B44-A476-43F1BD35B765}" srcOrd="4" destOrd="0" presId="urn:microsoft.com/office/officeart/2005/8/layout/vList2"/>
    <dgm:cxn modelId="{66CCD1E0-B0C5-DB4B-85EB-7D2AA1B91FDA}" type="presParOf" srcId="{41750075-F9EA-0848-9D5E-F3E628ACC021}" destId="{1A7660D1-2AD5-704A-B267-098A34D2FE7B}" srcOrd="5" destOrd="0" presId="urn:microsoft.com/office/officeart/2005/8/layout/vList2"/>
    <dgm:cxn modelId="{35E7228F-7958-E14E-8DEF-9899F90E535F}" type="presParOf" srcId="{41750075-F9EA-0848-9D5E-F3E628ACC021}" destId="{20C21C4C-F76B-4E44-9953-365D41D1E259}" srcOrd="6" destOrd="0" presId="urn:microsoft.com/office/officeart/2005/8/layout/vList2"/>
    <dgm:cxn modelId="{BAACB102-8343-234D-89B8-10795A08870C}" type="presParOf" srcId="{41750075-F9EA-0848-9D5E-F3E628ACC021}" destId="{211B0227-5760-544E-8922-FFC528C6551E}" srcOrd="7" destOrd="0" presId="urn:microsoft.com/office/officeart/2005/8/layout/vList2"/>
    <dgm:cxn modelId="{8C88E0E1-646D-8048-AE22-0CFE49FFE0A7}" type="presParOf" srcId="{41750075-F9EA-0848-9D5E-F3E628ACC021}" destId="{BD34124F-E327-8949-9C3E-370260B3CD5E}" srcOrd="8" destOrd="0" presId="urn:microsoft.com/office/officeart/2005/8/layout/vList2"/>
    <dgm:cxn modelId="{B9190A12-8229-9B4F-8252-0D4E6245E4E3}" type="presParOf" srcId="{41750075-F9EA-0848-9D5E-F3E628ACC021}" destId="{A6B0400C-B3EF-2343-8AB8-13402F35F784}" srcOrd="9" destOrd="0" presId="urn:microsoft.com/office/officeart/2005/8/layout/vList2"/>
    <dgm:cxn modelId="{EA4DEAD6-3412-7546-815B-D4A93001B030}" type="presParOf" srcId="{41750075-F9EA-0848-9D5E-F3E628ACC021}" destId="{A6DE293E-A074-2743-AE53-76BBE73047F6}" srcOrd="10" destOrd="0" presId="urn:microsoft.com/office/officeart/2005/8/layout/vList2"/>
    <dgm:cxn modelId="{B66E7E3C-CA0D-9240-9557-AA68D3F8CF20}" type="presParOf" srcId="{41750075-F9EA-0848-9D5E-F3E628ACC021}" destId="{43895C0D-2EB8-D44B-BFED-D3C7E71B18ED}" srcOrd="11" destOrd="0" presId="urn:microsoft.com/office/officeart/2005/8/layout/vList2"/>
    <dgm:cxn modelId="{45ABC47A-97E7-8344-A973-BC88F2FB2F23}" type="presParOf" srcId="{41750075-F9EA-0848-9D5E-F3E628ACC021}" destId="{8FA0B498-B551-EA45-9E58-AC09D7643D2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BA9D95-1BCC-4C82-9669-C4DA4C3BBBAA}" type="doc">
      <dgm:prSet loTypeId="urn:microsoft.com/office/officeart/2005/8/layout/vList2" loCatId="list" qsTypeId="urn:microsoft.com/office/officeart/2005/8/quickstyle/simple2" qsCatId="simple" csTypeId="urn:microsoft.com/office/officeart/2005/8/colors/colorful1" csCatId="colorful" phldr="1"/>
      <dgm:spPr/>
      <dgm:t>
        <a:bodyPr/>
        <a:lstStyle/>
        <a:p>
          <a:endParaRPr lang="en-US"/>
        </a:p>
      </dgm:t>
    </dgm:pt>
    <dgm:pt modelId="{51921158-C3AB-4D2A-8101-79D9323D1680}">
      <dgm:prSet/>
      <dgm:spPr/>
      <dgm:t>
        <a:bodyPr/>
        <a:lstStyle/>
        <a:p>
          <a:r>
            <a:rPr lang="en-US" dirty="0">
              <a:latin typeface="Chalkboard SE" panose="03050602040202020205" pitchFamily="66" charset="77"/>
            </a:rPr>
            <a:t>Libraries: </a:t>
          </a:r>
          <a:r>
            <a:rPr lang="en-US" dirty="0" err="1">
              <a:latin typeface="Chalkboard SE" panose="03050602040202020205" pitchFamily="66" charset="77"/>
            </a:rPr>
            <a:t>Numpy</a:t>
          </a:r>
          <a:r>
            <a:rPr lang="en-US" dirty="0">
              <a:latin typeface="Chalkboard SE" panose="03050602040202020205" pitchFamily="66" charset="77"/>
            </a:rPr>
            <a:t>, Pandas, ARIMA </a:t>
          </a:r>
        </a:p>
      </dgm:t>
    </dgm:pt>
    <dgm:pt modelId="{3500E873-AB37-4A72-A0E6-DC49DCCB338D}" type="parTrans" cxnId="{3ED117EB-9FD5-491C-B084-2EF6B36F27B5}">
      <dgm:prSet/>
      <dgm:spPr/>
      <dgm:t>
        <a:bodyPr/>
        <a:lstStyle/>
        <a:p>
          <a:endParaRPr lang="en-US"/>
        </a:p>
      </dgm:t>
    </dgm:pt>
    <dgm:pt modelId="{04E3F468-144C-4D1A-80CE-543E97F88E08}" type="sibTrans" cxnId="{3ED117EB-9FD5-491C-B084-2EF6B36F27B5}">
      <dgm:prSet/>
      <dgm:spPr/>
      <dgm:t>
        <a:bodyPr/>
        <a:lstStyle/>
        <a:p>
          <a:endParaRPr lang="en-US"/>
        </a:p>
      </dgm:t>
    </dgm:pt>
    <dgm:pt modelId="{2CA0A507-5A0D-4572-8EA4-11B12B46B4E3}">
      <dgm:prSet/>
      <dgm:spPr/>
      <dgm:t>
        <a:bodyPr/>
        <a:lstStyle/>
        <a:p>
          <a:r>
            <a:rPr lang="en-IN" b="1" dirty="0">
              <a:latin typeface="Chalkboard SE" panose="03050602040202020205" pitchFamily="66" charset="77"/>
            </a:rPr>
            <a:t>Packages Used: </a:t>
          </a:r>
          <a:r>
            <a:rPr lang="en-GB" dirty="0" err="1">
              <a:latin typeface="Chalkboard SE" panose="03050602040202020205" pitchFamily="66" charset="77"/>
            </a:rPr>
            <a:t>statsmodels</a:t>
          </a:r>
          <a:endParaRPr lang="en-US" dirty="0">
            <a:latin typeface="Chalkboard SE" panose="03050602040202020205" pitchFamily="66" charset="77"/>
          </a:endParaRPr>
        </a:p>
      </dgm:t>
    </dgm:pt>
    <dgm:pt modelId="{03267725-BF40-4ED9-8414-922E0EC3AA97}" type="parTrans" cxnId="{18B98A08-4B66-41DA-96C4-3CDD5535CC09}">
      <dgm:prSet/>
      <dgm:spPr/>
      <dgm:t>
        <a:bodyPr/>
        <a:lstStyle/>
        <a:p>
          <a:endParaRPr lang="en-US"/>
        </a:p>
      </dgm:t>
    </dgm:pt>
    <dgm:pt modelId="{2D6ADD7B-82C8-4007-82C8-379F0D340C81}" type="sibTrans" cxnId="{18B98A08-4B66-41DA-96C4-3CDD5535CC09}">
      <dgm:prSet/>
      <dgm:spPr/>
      <dgm:t>
        <a:bodyPr/>
        <a:lstStyle/>
        <a:p>
          <a:endParaRPr lang="en-US"/>
        </a:p>
      </dgm:t>
    </dgm:pt>
    <dgm:pt modelId="{38F1CEC9-2D77-42DB-B6EE-8CFC26873393}">
      <dgm:prSet/>
      <dgm:spPr/>
      <dgm:t>
        <a:bodyPr/>
        <a:lstStyle/>
        <a:p>
          <a:r>
            <a:rPr lang="en-US" b="1" dirty="0">
              <a:latin typeface="Chalkboard SE" panose="03050602040202020205" pitchFamily="66" charset="77"/>
            </a:rPr>
            <a:t>Visualizations:</a:t>
          </a:r>
          <a:r>
            <a:rPr lang="en-US" dirty="0">
              <a:latin typeface="Chalkboard SE" panose="03050602040202020205" pitchFamily="66" charset="77"/>
            </a:rPr>
            <a:t> matplotlib</a:t>
          </a:r>
        </a:p>
      </dgm:t>
    </dgm:pt>
    <dgm:pt modelId="{D9FFC49E-9B42-48A8-90B3-92E472B14B5E}" type="parTrans" cxnId="{631BE975-E7DE-4B9C-AC25-3BA7850944B2}">
      <dgm:prSet/>
      <dgm:spPr/>
      <dgm:t>
        <a:bodyPr/>
        <a:lstStyle/>
        <a:p>
          <a:endParaRPr lang="en-US"/>
        </a:p>
      </dgm:t>
    </dgm:pt>
    <dgm:pt modelId="{AEF689BF-6DAB-4C42-95E0-9ABE4880753C}" type="sibTrans" cxnId="{631BE975-E7DE-4B9C-AC25-3BA7850944B2}">
      <dgm:prSet/>
      <dgm:spPr/>
      <dgm:t>
        <a:bodyPr/>
        <a:lstStyle/>
        <a:p>
          <a:endParaRPr lang="en-US"/>
        </a:p>
      </dgm:t>
    </dgm:pt>
    <dgm:pt modelId="{8F421944-A9C3-4442-B373-C41B2003D32C}">
      <dgm:prSet/>
      <dgm:spPr/>
      <dgm:t>
        <a:bodyPr/>
        <a:lstStyle/>
        <a:p>
          <a:r>
            <a:rPr lang="en-US" b="1" dirty="0">
              <a:latin typeface="Chalkboard SE" panose="03050602040202020205" pitchFamily="66" charset="77"/>
            </a:rPr>
            <a:t>Scaling:</a:t>
          </a:r>
          <a:r>
            <a:rPr lang="en-US" dirty="0">
              <a:latin typeface="Chalkboard SE" panose="03050602040202020205" pitchFamily="66" charset="77"/>
            </a:rPr>
            <a:t> </a:t>
          </a:r>
          <a:r>
            <a:rPr lang="en-US" dirty="0" err="1">
              <a:latin typeface="Chalkboard SE" panose="03050602040202020205" pitchFamily="66" charset="77"/>
            </a:rPr>
            <a:t>MinMaxScaler</a:t>
          </a:r>
          <a:r>
            <a:rPr lang="en-US" dirty="0">
              <a:latin typeface="Chalkboard SE" panose="03050602040202020205" pitchFamily="66" charset="77"/>
            </a:rPr>
            <a:t> ()</a:t>
          </a:r>
        </a:p>
      </dgm:t>
    </dgm:pt>
    <dgm:pt modelId="{0F8A07AC-56DB-48CD-A9B5-9B8CE59DEFA9}" type="parTrans" cxnId="{E1255FFB-ED24-4EE4-9F9A-9EAB90AC9F23}">
      <dgm:prSet/>
      <dgm:spPr/>
      <dgm:t>
        <a:bodyPr/>
        <a:lstStyle/>
        <a:p>
          <a:endParaRPr lang="en-US"/>
        </a:p>
      </dgm:t>
    </dgm:pt>
    <dgm:pt modelId="{D14F10AA-6BA1-47CA-9EB4-7101BD2906FC}" type="sibTrans" cxnId="{E1255FFB-ED24-4EE4-9F9A-9EAB90AC9F23}">
      <dgm:prSet/>
      <dgm:spPr/>
      <dgm:t>
        <a:bodyPr/>
        <a:lstStyle/>
        <a:p>
          <a:endParaRPr lang="en-US"/>
        </a:p>
      </dgm:t>
    </dgm:pt>
    <dgm:pt modelId="{79C9BEDB-6321-CD43-9EF7-D1FA30CC5EB0}">
      <dgm:prSet/>
      <dgm:spPr/>
      <dgm:t>
        <a:bodyPr/>
        <a:lstStyle/>
        <a:p>
          <a:r>
            <a:rPr lang="en-US" dirty="0">
              <a:latin typeface="Chalkboard SE" panose="03050602040202020205" pitchFamily="66" charset="77"/>
            </a:rPr>
            <a:t>MSE: </a:t>
          </a:r>
          <a:r>
            <a:rPr lang="en-IN" dirty="0">
              <a:latin typeface="Chalkboard SE" panose="03050602040202020205" pitchFamily="66" charset="77"/>
            </a:rPr>
            <a:t>1.686</a:t>
          </a:r>
          <a:endParaRPr lang="en-US" dirty="0">
            <a:latin typeface="Chalkboard SE" panose="03050602040202020205" pitchFamily="66" charset="77"/>
          </a:endParaRPr>
        </a:p>
      </dgm:t>
    </dgm:pt>
    <dgm:pt modelId="{A92B3605-8D51-C944-8776-E861F1014AAE}" type="parTrans" cxnId="{268D1175-8AE6-FD41-8B58-C4D1136964BB}">
      <dgm:prSet/>
      <dgm:spPr/>
      <dgm:t>
        <a:bodyPr/>
        <a:lstStyle/>
        <a:p>
          <a:endParaRPr lang="en-GB"/>
        </a:p>
      </dgm:t>
    </dgm:pt>
    <dgm:pt modelId="{2E8F3AAB-503D-7F45-97DB-792EC2DC5B7A}" type="sibTrans" cxnId="{268D1175-8AE6-FD41-8B58-C4D1136964BB}">
      <dgm:prSet/>
      <dgm:spPr/>
      <dgm:t>
        <a:bodyPr/>
        <a:lstStyle/>
        <a:p>
          <a:endParaRPr lang="en-GB"/>
        </a:p>
      </dgm:t>
    </dgm:pt>
    <dgm:pt modelId="{41750075-F9EA-0848-9D5E-F3E628ACC021}" type="pres">
      <dgm:prSet presAssocID="{F6BA9D95-1BCC-4C82-9669-C4DA4C3BBBAA}" presName="linear" presStyleCnt="0">
        <dgm:presLayoutVars>
          <dgm:animLvl val="lvl"/>
          <dgm:resizeHandles val="exact"/>
        </dgm:presLayoutVars>
      </dgm:prSet>
      <dgm:spPr/>
    </dgm:pt>
    <dgm:pt modelId="{70EF3DC3-615E-8841-B9D0-18039074CB8F}" type="pres">
      <dgm:prSet presAssocID="{51921158-C3AB-4D2A-8101-79D9323D1680}" presName="parentText" presStyleLbl="node1" presStyleIdx="0" presStyleCnt="5" custScaleY="153589" custLinFactNeighborX="0" custLinFactNeighborY="-67966">
        <dgm:presLayoutVars>
          <dgm:chMax val="0"/>
          <dgm:bulletEnabled val="1"/>
        </dgm:presLayoutVars>
      </dgm:prSet>
      <dgm:spPr/>
    </dgm:pt>
    <dgm:pt modelId="{8F19371F-08DA-DE40-BBCA-19CD6C61D60D}" type="pres">
      <dgm:prSet presAssocID="{04E3F468-144C-4D1A-80CE-543E97F88E08}" presName="spacer" presStyleCnt="0"/>
      <dgm:spPr/>
    </dgm:pt>
    <dgm:pt modelId="{4F8262DA-029B-1B44-A476-43F1BD35B765}" type="pres">
      <dgm:prSet presAssocID="{2CA0A507-5A0D-4572-8EA4-11B12B46B4E3}" presName="parentText" presStyleLbl="node1" presStyleIdx="1" presStyleCnt="5" custScaleY="162595">
        <dgm:presLayoutVars>
          <dgm:chMax val="0"/>
          <dgm:bulletEnabled val="1"/>
        </dgm:presLayoutVars>
      </dgm:prSet>
      <dgm:spPr/>
    </dgm:pt>
    <dgm:pt modelId="{1A7660D1-2AD5-704A-B267-098A34D2FE7B}" type="pres">
      <dgm:prSet presAssocID="{2D6ADD7B-82C8-4007-82C8-379F0D340C81}" presName="spacer" presStyleCnt="0"/>
      <dgm:spPr/>
    </dgm:pt>
    <dgm:pt modelId="{BD34124F-E327-8949-9C3E-370260B3CD5E}" type="pres">
      <dgm:prSet presAssocID="{38F1CEC9-2D77-42DB-B6EE-8CFC26873393}" presName="parentText" presStyleLbl="node1" presStyleIdx="2" presStyleCnt="5" custScaleY="153128">
        <dgm:presLayoutVars>
          <dgm:chMax val="0"/>
          <dgm:bulletEnabled val="1"/>
        </dgm:presLayoutVars>
      </dgm:prSet>
      <dgm:spPr/>
    </dgm:pt>
    <dgm:pt modelId="{A6B0400C-B3EF-2343-8AB8-13402F35F784}" type="pres">
      <dgm:prSet presAssocID="{AEF689BF-6DAB-4C42-95E0-9ABE4880753C}" presName="spacer" presStyleCnt="0"/>
      <dgm:spPr/>
    </dgm:pt>
    <dgm:pt modelId="{A6DE293E-A074-2743-AE53-76BBE73047F6}" type="pres">
      <dgm:prSet presAssocID="{8F421944-A9C3-4442-B373-C41B2003D32C}" presName="parentText" presStyleLbl="node1" presStyleIdx="3" presStyleCnt="5" custScaleY="137589">
        <dgm:presLayoutVars>
          <dgm:chMax val="0"/>
          <dgm:bulletEnabled val="1"/>
        </dgm:presLayoutVars>
      </dgm:prSet>
      <dgm:spPr/>
    </dgm:pt>
    <dgm:pt modelId="{43895C0D-2EB8-D44B-BFED-D3C7E71B18ED}" type="pres">
      <dgm:prSet presAssocID="{D14F10AA-6BA1-47CA-9EB4-7101BD2906FC}" presName="spacer" presStyleCnt="0"/>
      <dgm:spPr/>
    </dgm:pt>
    <dgm:pt modelId="{8FA0B498-B551-EA45-9E58-AC09D7643D27}" type="pres">
      <dgm:prSet presAssocID="{79C9BEDB-6321-CD43-9EF7-D1FA30CC5EB0}" presName="parentText" presStyleLbl="node1" presStyleIdx="4" presStyleCnt="5">
        <dgm:presLayoutVars>
          <dgm:chMax val="0"/>
          <dgm:bulletEnabled val="1"/>
        </dgm:presLayoutVars>
      </dgm:prSet>
      <dgm:spPr/>
    </dgm:pt>
  </dgm:ptLst>
  <dgm:cxnLst>
    <dgm:cxn modelId="{18B98A08-4B66-41DA-96C4-3CDD5535CC09}" srcId="{F6BA9D95-1BCC-4C82-9669-C4DA4C3BBBAA}" destId="{2CA0A507-5A0D-4572-8EA4-11B12B46B4E3}" srcOrd="1" destOrd="0" parTransId="{03267725-BF40-4ED9-8414-922E0EC3AA97}" sibTransId="{2D6ADD7B-82C8-4007-82C8-379F0D340C81}"/>
    <dgm:cxn modelId="{309A2534-4F2C-7846-A8FC-E7A1187BEC48}" type="presOf" srcId="{F6BA9D95-1BCC-4C82-9669-C4DA4C3BBBAA}" destId="{41750075-F9EA-0848-9D5E-F3E628ACC021}" srcOrd="0" destOrd="0" presId="urn:microsoft.com/office/officeart/2005/8/layout/vList2"/>
    <dgm:cxn modelId="{9A2B7248-C97E-9E4B-BF71-2008F9DC1150}" type="presOf" srcId="{8F421944-A9C3-4442-B373-C41B2003D32C}" destId="{A6DE293E-A074-2743-AE53-76BBE73047F6}" srcOrd="0" destOrd="0" presId="urn:microsoft.com/office/officeart/2005/8/layout/vList2"/>
    <dgm:cxn modelId="{EB60B351-AB64-3541-A861-014B92CC74ED}" type="presOf" srcId="{2CA0A507-5A0D-4572-8EA4-11B12B46B4E3}" destId="{4F8262DA-029B-1B44-A476-43F1BD35B765}" srcOrd="0" destOrd="0" presId="urn:microsoft.com/office/officeart/2005/8/layout/vList2"/>
    <dgm:cxn modelId="{4FB89653-20DA-564C-B435-8530B30C377D}" type="presOf" srcId="{79C9BEDB-6321-CD43-9EF7-D1FA30CC5EB0}" destId="{8FA0B498-B551-EA45-9E58-AC09D7643D27}" srcOrd="0" destOrd="0" presId="urn:microsoft.com/office/officeart/2005/8/layout/vList2"/>
    <dgm:cxn modelId="{268D1175-8AE6-FD41-8B58-C4D1136964BB}" srcId="{F6BA9D95-1BCC-4C82-9669-C4DA4C3BBBAA}" destId="{79C9BEDB-6321-CD43-9EF7-D1FA30CC5EB0}" srcOrd="4" destOrd="0" parTransId="{A92B3605-8D51-C944-8776-E861F1014AAE}" sibTransId="{2E8F3AAB-503D-7F45-97DB-792EC2DC5B7A}"/>
    <dgm:cxn modelId="{631BE975-E7DE-4B9C-AC25-3BA7850944B2}" srcId="{F6BA9D95-1BCC-4C82-9669-C4DA4C3BBBAA}" destId="{38F1CEC9-2D77-42DB-B6EE-8CFC26873393}" srcOrd="2" destOrd="0" parTransId="{D9FFC49E-9B42-48A8-90B3-92E472B14B5E}" sibTransId="{AEF689BF-6DAB-4C42-95E0-9ABE4880753C}"/>
    <dgm:cxn modelId="{64FE2795-A164-9340-9548-1FAAC3DEE7A0}" type="presOf" srcId="{38F1CEC9-2D77-42DB-B6EE-8CFC26873393}" destId="{BD34124F-E327-8949-9C3E-370260B3CD5E}" srcOrd="0" destOrd="0" presId="urn:microsoft.com/office/officeart/2005/8/layout/vList2"/>
    <dgm:cxn modelId="{36B5FFD6-853F-314A-8689-E0261AA50BC2}" type="presOf" srcId="{51921158-C3AB-4D2A-8101-79D9323D1680}" destId="{70EF3DC3-615E-8841-B9D0-18039074CB8F}" srcOrd="0" destOrd="0" presId="urn:microsoft.com/office/officeart/2005/8/layout/vList2"/>
    <dgm:cxn modelId="{3ED117EB-9FD5-491C-B084-2EF6B36F27B5}" srcId="{F6BA9D95-1BCC-4C82-9669-C4DA4C3BBBAA}" destId="{51921158-C3AB-4D2A-8101-79D9323D1680}" srcOrd="0" destOrd="0" parTransId="{3500E873-AB37-4A72-A0E6-DC49DCCB338D}" sibTransId="{04E3F468-144C-4D1A-80CE-543E97F88E08}"/>
    <dgm:cxn modelId="{E1255FFB-ED24-4EE4-9F9A-9EAB90AC9F23}" srcId="{F6BA9D95-1BCC-4C82-9669-C4DA4C3BBBAA}" destId="{8F421944-A9C3-4442-B373-C41B2003D32C}" srcOrd="3" destOrd="0" parTransId="{0F8A07AC-56DB-48CD-A9B5-9B8CE59DEFA9}" sibTransId="{D14F10AA-6BA1-47CA-9EB4-7101BD2906FC}"/>
    <dgm:cxn modelId="{8ED6A553-D0D1-0A45-B3E4-DBC194E0F436}" type="presParOf" srcId="{41750075-F9EA-0848-9D5E-F3E628ACC021}" destId="{70EF3DC3-615E-8841-B9D0-18039074CB8F}" srcOrd="0" destOrd="0" presId="urn:microsoft.com/office/officeart/2005/8/layout/vList2"/>
    <dgm:cxn modelId="{7A0FE0D0-DE19-624F-94D7-7CDCFF3FA4BE}" type="presParOf" srcId="{41750075-F9EA-0848-9D5E-F3E628ACC021}" destId="{8F19371F-08DA-DE40-BBCA-19CD6C61D60D}" srcOrd="1" destOrd="0" presId="urn:microsoft.com/office/officeart/2005/8/layout/vList2"/>
    <dgm:cxn modelId="{0694C555-53C5-5347-96D0-617F0EB90A7A}" type="presParOf" srcId="{41750075-F9EA-0848-9D5E-F3E628ACC021}" destId="{4F8262DA-029B-1B44-A476-43F1BD35B765}" srcOrd="2" destOrd="0" presId="urn:microsoft.com/office/officeart/2005/8/layout/vList2"/>
    <dgm:cxn modelId="{66CCD1E0-B0C5-DB4B-85EB-7D2AA1B91FDA}" type="presParOf" srcId="{41750075-F9EA-0848-9D5E-F3E628ACC021}" destId="{1A7660D1-2AD5-704A-B267-098A34D2FE7B}" srcOrd="3" destOrd="0" presId="urn:microsoft.com/office/officeart/2005/8/layout/vList2"/>
    <dgm:cxn modelId="{8C88E0E1-646D-8048-AE22-0CFE49FFE0A7}" type="presParOf" srcId="{41750075-F9EA-0848-9D5E-F3E628ACC021}" destId="{BD34124F-E327-8949-9C3E-370260B3CD5E}" srcOrd="4" destOrd="0" presId="urn:microsoft.com/office/officeart/2005/8/layout/vList2"/>
    <dgm:cxn modelId="{B9190A12-8229-9B4F-8252-0D4E6245E4E3}" type="presParOf" srcId="{41750075-F9EA-0848-9D5E-F3E628ACC021}" destId="{A6B0400C-B3EF-2343-8AB8-13402F35F784}" srcOrd="5" destOrd="0" presId="urn:microsoft.com/office/officeart/2005/8/layout/vList2"/>
    <dgm:cxn modelId="{EA4DEAD6-3412-7546-815B-D4A93001B030}" type="presParOf" srcId="{41750075-F9EA-0848-9D5E-F3E628ACC021}" destId="{A6DE293E-A074-2743-AE53-76BBE73047F6}" srcOrd="6" destOrd="0" presId="urn:microsoft.com/office/officeart/2005/8/layout/vList2"/>
    <dgm:cxn modelId="{B66E7E3C-CA0D-9240-9557-AA68D3F8CF20}" type="presParOf" srcId="{41750075-F9EA-0848-9D5E-F3E628ACC021}" destId="{43895C0D-2EB8-D44B-BFED-D3C7E71B18ED}" srcOrd="7" destOrd="0" presId="urn:microsoft.com/office/officeart/2005/8/layout/vList2"/>
    <dgm:cxn modelId="{45ABC47A-97E7-8344-A973-BC88F2FB2F23}" type="presParOf" srcId="{41750075-F9EA-0848-9D5E-F3E628ACC021}" destId="{8FA0B498-B551-EA45-9E58-AC09D7643D2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BA9D95-1BCC-4C82-9669-C4DA4C3BBBAA}" type="doc">
      <dgm:prSet loTypeId="urn:microsoft.com/office/officeart/2005/8/layout/default" loCatId="list" qsTypeId="urn:microsoft.com/office/officeart/2005/8/quickstyle/simple4" qsCatId="simple" csTypeId="urn:microsoft.com/office/officeart/2005/8/colors/accent2_2" csCatId="accent2" phldr="1"/>
      <dgm:spPr/>
      <dgm:t>
        <a:bodyPr/>
        <a:lstStyle/>
        <a:p>
          <a:endParaRPr lang="en-US"/>
        </a:p>
      </dgm:t>
    </dgm:pt>
    <dgm:pt modelId="{51921158-C3AB-4D2A-8101-79D9323D1680}">
      <dgm:prSet/>
      <dgm:spPr/>
      <dgm:t>
        <a:bodyPr/>
        <a:lstStyle/>
        <a:p>
          <a:r>
            <a:rPr lang="en-US">
              <a:latin typeface="Chalkboard SE" panose="03050602040202020205" pitchFamily="66" charset="77"/>
            </a:rPr>
            <a:t>Libraries: Numpy, Pandas, </a:t>
          </a:r>
          <a:r>
            <a:rPr lang="en-IN">
              <a:latin typeface="Chalkboard SE" panose="03050602040202020205" pitchFamily="66" charset="77"/>
            </a:rPr>
            <a:t>TfidfVectorizer, BeautifulSoup, SentimentIntensityAnalyzer</a:t>
          </a:r>
          <a:r>
            <a:rPr lang="en-US">
              <a:latin typeface="Chalkboard SE" panose="03050602040202020205" pitchFamily="66" charset="77"/>
            </a:rPr>
            <a:t>  </a:t>
          </a:r>
        </a:p>
      </dgm:t>
    </dgm:pt>
    <dgm:pt modelId="{3500E873-AB37-4A72-A0E6-DC49DCCB338D}" type="parTrans" cxnId="{3ED117EB-9FD5-491C-B084-2EF6B36F27B5}">
      <dgm:prSet/>
      <dgm:spPr/>
      <dgm:t>
        <a:bodyPr/>
        <a:lstStyle/>
        <a:p>
          <a:endParaRPr lang="en-US"/>
        </a:p>
      </dgm:t>
    </dgm:pt>
    <dgm:pt modelId="{04E3F468-144C-4D1A-80CE-543E97F88E08}" type="sibTrans" cxnId="{3ED117EB-9FD5-491C-B084-2EF6B36F27B5}">
      <dgm:prSet/>
      <dgm:spPr/>
      <dgm:t>
        <a:bodyPr/>
        <a:lstStyle/>
        <a:p>
          <a:endParaRPr lang="en-US"/>
        </a:p>
      </dgm:t>
    </dgm:pt>
    <dgm:pt modelId="{2CA0A507-5A0D-4572-8EA4-11B12B46B4E3}">
      <dgm:prSet/>
      <dgm:spPr/>
      <dgm:t>
        <a:bodyPr/>
        <a:lstStyle/>
        <a:p>
          <a:r>
            <a:rPr lang="en-IN" b="1" dirty="0">
              <a:latin typeface="Chalkboard SE" panose="03050602040202020205" pitchFamily="66" charset="77"/>
            </a:rPr>
            <a:t>Packages Used: </a:t>
          </a:r>
          <a:r>
            <a:rPr lang="en-IN" dirty="0">
              <a:latin typeface="Chalkboard SE" panose="03050602040202020205" pitchFamily="66" charset="77"/>
            </a:rPr>
            <a:t>Natural Language Toolkit , </a:t>
          </a:r>
          <a:r>
            <a:rPr lang="en-IN" dirty="0" err="1">
              <a:latin typeface="Chalkboard SE" panose="03050602040202020205" pitchFamily="66" charset="77"/>
            </a:rPr>
            <a:t>urllib</a:t>
          </a:r>
          <a:r>
            <a:rPr lang="en-IN" dirty="0">
              <a:latin typeface="Chalkboard SE" panose="03050602040202020205" pitchFamily="66" charset="77"/>
            </a:rPr>
            <a:t>, </a:t>
          </a:r>
          <a:r>
            <a:rPr lang="en-IN" dirty="0" err="1">
              <a:latin typeface="Chalkboard SE" panose="03050602040202020205" pitchFamily="66" charset="77"/>
            </a:rPr>
            <a:t>yahoo_fin</a:t>
          </a:r>
          <a:r>
            <a:rPr lang="en-IN" dirty="0">
              <a:latin typeface="Chalkboard SE" panose="03050602040202020205" pitchFamily="66" charset="77"/>
            </a:rPr>
            <a:t>, </a:t>
          </a:r>
          <a:r>
            <a:rPr lang="en-IN" dirty="0" err="1">
              <a:latin typeface="Chalkboard SE" panose="03050602040202020205" pitchFamily="66" charset="77"/>
            </a:rPr>
            <a:t>sklearn</a:t>
          </a:r>
          <a:r>
            <a:rPr lang="en-IN" dirty="0">
              <a:latin typeface="Chalkboard SE" panose="03050602040202020205" pitchFamily="66" charset="77"/>
            </a:rPr>
            <a:t>, bs4, </a:t>
          </a:r>
          <a:r>
            <a:rPr lang="en-IN" dirty="0" err="1">
              <a:latin typeface="Chalkboard SE" panose="03050602040202020205" pitchFamily="66" charset="77"/>
            </a:rPr>
            <a:t>wordcloud</a:t>
          </a:r>
          <a:endParaRPr lang="en-US" dirty="0">
            <a:latin typeface="Chalkboard SE" panose="03050602040202020205" pitchFamily="66" charset="77"/>
          </a:endParaRPr>
        </a:p>
      </dgm:t>
    </dgm:pt>
    <dgm:pt modelId="{03267725-BF40-4ED9-8414-922E0EC3AA97}" type="parTrans" cxnId="{18B98A08-4B66-41DA-96C4-3CDD5535CC09}">
      <dgm:prSet/>
      <dgm:spPr/>
      <dgm:t>
        <a:bodyPr/>
        <a:lstStyle/>
        <a:p>
          <a:endParaRPr lang="en-US"/>
        </a:p>
      </dgm:t>
    </dgm:pt>
    <dgm:pt modelId="{2D6ADD7B-82C8-4007-82C8-379F0D340C81}" type="sibTrans" cxnId="{18B98A08-4B66-41DA-96C4-3CDD5535CC09}">
      <dgm:prSet/>
      <dgm:spPr/>
      <dgm:t>
        <a:bodyPr/>
        <a:lstStyle/>
        <a:p>
          <a:endParaRPr lang="en-US"/>
        </a:p>
      </dgm:t>
    </dgm:pt>
    <dgm:pt modelId="{38F1CEC9-2D77-42DB-B6EE-8CFC26873393}">
      <dgm:prSet/>
      <dgm:spPr/>
      <dgm:t>
        <a:bodyPr/>
        <a:lstStyle/>
        <a:p>
          <a:r>
            <a:rPr lang="en-US" b="1">
              <a:latin typeface="Chalkboard SE" panose="03050602040202020205" pitchFamily="66" charset="77"/>
            </a:rPr>
            <a:t>Visualizations:</a:t>
          </a:r>
          <a:r>
            <a:rPr lang="en-US">
              <a:latin typeface="Chalkboard SE" panose="03050602040202020205" pitchFamily="66" charset="77"/>
            </a:rPr>
            <a:t> WordCloud</a:t>
          </a:r>
        </a:p>
      </dgm:t>
    </dgm:pt>
    <dgm:pt modelId="{D9FFC49E-9B42-48A8-90B3-92E472B14B5E}" type="parTrans" cxnId="{631BE975-E7DE-4B9C-AC25-3BA7850944B2}">
      <dgm:prSet/>
      <dgm:spPr/>
      <dgm:t>
        <a:bodyPr/>
        <a:lstStyle/>
        <a:p>
          <a:endParaRPr lang="en-US"/>
        </a:p>
      </dgm:t>
    </dgm:pt>
    <dgm:pt modelId="{AEF689BF-6DAB-4C42-95E0-9ABE4880753C}" type="sibTrans" cxnId="{631BE975-E7DE-4B9C-AC25-3BA7850944B2}">
      <dgm:prSet/>
      <dgm:spPr/>
      <dgm:t>
        <a:bodyPr/>
        <a:lstStyle/>
        <a:p>
          <a:endParaRPr lang="en-US"/>
        </a:p>
      </dgm:t>
    </dgm:pt>
    <dgm:pt modelId="{79C9BEDB-6321-CD43-9EF7-D1FA30CC5EB0}">
      <dgm:prSet/>
      <dgm:spPr/>
      <dgm:t>
        <a:bodyPr/>
        <a:lstStyle/>
        <a:p>
          <a:r>
            <a:rPr lang="en-US">
              <a:latin typeface="Chalkboard SE" panose="03050602040202020205" pitchFamily="66" charset="77"/>
            </a:rPr>
            <a:t>Method: Vader</a:t>
          </a:r>
        </a:p>
      </dgm:t>
    </dgm:pt>
    <dgm:pt modelId="{A92B3605-8D51-C944-8776-E861F1014AAE}" type="parTrans" cxnId="{268D1175-8AE6-FD41-8B58-C4D1136964BB}">
      <dgm:prSet/>
      <dgm:spPr/>
      <dgm:t>
        <a:bodyPr/>
        <a:lstStyle/>
        <a:p>
          <a:endParaRPr lang="en-GB"/>
        </a:p>
      </dgm:t>
    </dgm:pt>
    <dgm:pt modelId="{2E8F3AAB-503D-7F45-97DB-792EC2DC5B7A}" type="sibTrans" cxnId="{268D1175-8AE6-FD41-8B58-C4D1136964BB}">
      <dgm:prSet/>
      <dgm:spPr/>
      <dgm:t>
        <a:bodyPr/>
        <a:lstStyle/>
        <a:p>
          <a:endParaRPr lang="en-GB"/>
        </a:p>
      </dgm:t>
    </dgm:pt>
    <dgm:pt modelId="{258653F4-2B2D-AB4F-BFBB-561391C174E4}" type="pres">
      <dgm:prSet presAssocID="{F6BA9D95-1BCC-4C82-9669-C4DA4C3BBBAA}" presName="diagram" presStyleCnt="0">
        <dgm:presLayoutVars>
          <dgm:dir/>
          <dgm:resizeHandles val="exact"/>
        </dgm:presLayoutVars>
      </dgm:prSet>
      <dgm:spPr/>
    </dgm:pt>
    <dgm:pt modelId="{CB017B6F-E839-DB45-BF3D-CE389D6DBB56}" type="pres">
      <dgm:prSet presAssocID="{51921158-C3AB-4D2A-8101-79D9323D1680}" presName="node" presStyleLbl="node1" presStyleIdx="0" presStyleCnt="4">
        <dgm:presLayoutVars>
          <dgm:bulletEnabled val="1"/>
        </dgm:presLayoutVars>
      </dgm:prSet>
      <dgm:spPr/>
    </dgm:pt>
    <dgm:pt modelId="{3E57BE6F-9D90-B541-A6FF-389D17518E70}" type="pres">
      <dgm:prSet presAssocID="{04E3F468-144C-4D1A-80CE-543E97F88E08}" presName="sibTrans" presStyleCnt="0"/>
      <dgm:spPr/>
    </dgm:pt>
    <dgm:pt modelId="{65ECD392-7121-2042-A8F2-F67088BEBD83}" type="pres">
      <dgm:prSet presAssocID="{2CA0A507-5A0D-4572-8EA4-11B12B46B4E3}" presName="node" presStyleLbl="node1" presStyleIdx="1" presStyleCnt="4">
        <dgm:presLayoutVars>
          <dgm:bulletEnabled val="1"/>
        </dgm:presLayoutVars>
      </dgm:prSet>
      <dgm:spPr/>
    </dgm:pt>
    <dgm:pt modelId="{39B32CD1-F55F-C44E-A12C-B1EF17780060}" type="pres">
      <dgm:prSet presAssocID="{2D6ADD7B-82C8-4007-82C8-379F0D340C81}" presName="sibTrans" presStyleCnt="0"/>
      <dgm:spPr/>
    </dgm:pt>
    <dgm:pt modelId="{B3FF1780-1D26-5140-ADB8-FA8011F0C3D4}" type="pres">
      <dgm:prSet presAssocID="{38F1CEC9-2D77-42DB-B6EE-8CFC26873393}" presName="node" presStyleLbl="node1" presStyleIdx="2" presStyleCnt="4">
        <dgm:presLayoutVars>
          <dgm:bulletEnabled val="1"/>
        </dgm:presLayoutVars>
      </dgm:prSet>
      <dgm:spPr/>
    </dgm:pt>
    <dgm:pt modelId="{A17BB53D-D6A0-E148-A99F-F503FA2B2D85}" type="pres">
      <dgm:prSet presAssocID="{AEF689BF-6DAB-4C42-95E0-9ABE4880753C}" presName="sibTrans" presStyleCnt="0"/>
      <dgm:spPr/>
    </dgm:pt>
    <dgm:pt modelId="{B7A9CC58-E1CA-2D46-8ED0-12D40257804F}" type="pres">
      <dgm:prSet presAssocID="{79C9BEDB-6321-CD43-9EF7-D1FA30CC5EB0}" presName="node" presStyleLbl="node1" presStyleIdx="3" presStyleCnt="4">
        <dgm:presLayoutVars>
          <dgm:bulletEnabled val="1"/>
        </dgm:presLayoutVars>
      </dgm:prSet>
      <dgm:spPr/>
    </dgm:pt>
  </dgm:ptLst>
  <dgm:cxnLst>
    <dgm:cxn modelId="{18B98A08-4B66-41DA-96C4-3CDD5535CC09}" srcId="{F6BA9D95-1BCC-4C82-9669-C4DA4C3BBBAA}" destId="{2CA0A507-5A0D-4572-8EA4-11B12B46B4E3}" srcOrd="1" destOrd="0" parTransId="{03267725-BF40-4ED9-8414-922E0EC3AA97}" sibTransId="{2D6ADD7B-82C8-4007-82C8-379F0D340C81}"/>
    <dgm:cxn modelId="{46DE4410-3685-2349-A950-A1646F561037}" type="presOf" srcId="{2CA0A507-5A0D-4572-8EA4-11B12B46B4E3}" destId="{65ECD392-7121-2042-A8F2-F67088BEBD83}" srcOrd="0" destOrd="0" presId="urn:microsoft.com/office/officeart/2005/8/layout/default"/>
    <dgm:cxn modelId="{F6E4011B-E1C8-A445-9832-E876EA23F0B5}" type="presOf" srcId="{51921158-C3AB-4D2A-8101-79D9323D1680}" destId="{CB017B6F-E839-DB45-BF3D-CE389D6DBB56}" srcOrd="0" destOrd="0" presId="urn:microsoft.com/office/officeart/2005/8/layout/default"/>
    <dgm:cxn modelId="{268D1175-8AE6-FD41-8B58-C4D1136964BB}" srcId="{F6BA9D95-1BCC-4C82-9669-C4DA4C3BBBAA}" destId="{79C9BEDB-6321-CD43-9EF7-D1FA30CC5EB0}" srcOrd="3" destOrd="0" parTransId="{A92B3605-8D51-C944-8776-E861F1014AAE}" sibTransId="{2E8F3AAB-503D-7F45-97DB-792EC2DC5B7A}"/>
    <dgm:cxn modelId="{631BE975-E7DE-4B9C-AC25-3BA7850944B2}" srcId="{F6BA9D95-1BCC-4C82-9669-C4DA4C3BBBAA}" destId="{38F1CEC9-2D77-42DB-B6EE-8CFC26873393}" srcOrd="2" destOrd="0" parTransId="{D9FFC49E-9B42-48A8-90B3-92E472B14B5E}" sibTransId="{AEF689BF-6DAB-4C42-95E0-9ABE4880753C}"/>
    <dgm:cxn modelId="{81C97576-E39D-0244-B831-D672C9FBBFF4}" type="presOf" srcId="{38F1CEC9-2D77-42DB-B6EE-8CFC26873393}" destId="{B3FF1780-1D26-5140-ADB8-FA8011F0C3D4}" srcOrd="0" destOrd="0" presId="urn:microsoft.com/office/officeart/2005/8/layout/default"/>
    <dgm:cxn modelId="{E4501282-1B10-CB46-843B-6317716EB03A}" type="presOf" srcId="{79C9BEDB-6321-CD43-9EF7-D1FA30CC5EB0}" destId="{B7A9CC58-E1CA-2D46-8ED0-12D40257804F}" srcOrd="0" destOrd="0" presId="urn:microsoft.com/office/officeart/2005/8/layout/default"/>
    <dgm:cxn modelId="{6AAA0589-5D55-B64B-B2E5-0983F1FAC7BB}" type="presOf" srcId="{F6BA9D95-1BCC-4C82-9669-C4DA4C3BBBAA}" destId="{258653F4-2B2D-AB4F-BFBB-561391C174E4}" srcOrd="0" destOrd="0" presId="urn:microsoft.com/office/officeart/2005/8/layout/default"/>
    <dgm:cxn modelId="{3ED117EB-9FD5-491C-B084-2EF6B36F27B5}" srcId="{F6BA9D95-1BCC-4C82-9669-C4DA4C3BBBAA}" destId="{51921158-C3AB-4D2A-8101-79D9323D1680}" srcOrd="0" destOrd="0" parTransId="{3500E873-AB37-4A72-A0E6-DC49DCCB338D}" sibTransId="{04E3F468-144C-4D1A-80CE-543E97F88E08}"/>
    <dgm:cxn modelId="{5DB00D3B-5BB2-4A41-8446-16819AC67931}" type="presParOf" srcId="{258653F4-2B2D-AB4F-BFBB-561391C174E4}" destId="{CB017B6F-E839-DB45-BF3D-CE389D6DBB56}" srcOrd="0" destOrd="0" presId="urn:microsoft.com/office/officeart/2005/8/layout/default"/>
    <dgm:cxn modelId="{2030A817-7339-3D40-94BF-AF374A322E4E}" type="presParOf" srcId="{258653F4-2B2D-AB4F-BFBB-561391C174E4}" destId="{3E57BE6F-9D90-B541-A6FF-389D17518E70}" srcOrd="1" destOrd="0" presId="urn:microsoft.com/office/officeart/2005/8/layout/default"/>
    <dgm:cxn modelId="{0ED4BE4A-7117-2343-B470-AE44C2AB79F0}" type="presParOf" srcId="{258653F4-2B2D-AB4F-BFBB-561391C174E4}" destId="{65ECD392-7121-2042-A8F2-F67088BEBD83}" srcOrd="2" destOrd="0" presId="urn:microsoft.com/office/officeart/2005/8/layout/default"/>
    <dgm:cxn modelId="{77C3A43A-79E9-0F4B-A28A-B1207620E882}" type="presParOf" srcId="{258653F4-2B2D-AB4F-BFBB-561391C174E4}" destId="{39B32CD1-F55F-C44E-A12C-B1EF17780060}" srcOrd="3" destOrd="0" presId="urn:microsoft.com/office/officeart/2005/8/layout/default"/>
    <dgm:cxn modelId="{0E49432B-2DAF-AE48-9A5F-7D63B5CD2D7A}" type="presParOf" srcId="{258653F4-2B2D-AB4F-BFBB-561391C174E4}" destId="{B3FF1780-1D26-5140-ADB8-FA8011F0C3D4}" srcOrd="4" destOrd="0" presId="urn:microsoft.com/office/officeart/2005/8/layout/default"/>
    <dgm:cxn modelId="{FA0E7CDB-FB86-2040-87EC-6212191186A1}" type="presParOf" srcId="{258653F4-2B2D-AB4F-BFBB-561391C174E4}" destId="{A17BB53D-D6A0-E148-A99F-F503FA2B2D85}" srcOrd="5" destOrd="0" presId="urn:microsoft.com/office/officeart/2005/8/layout/default"/>
    <dgm:cxn modelId="{6B214A4D-B07D-554D-8E05-0845DD1B9076}" type="presParOf" srcId="{258653F4-2B2D-AB4F-BFBB-561391C174E4}" destId="{B7A9CC58-E1CA-2D46-8ED0-12D40257804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F17CB-039E-1C4D-8A04-95F79E09B798}">
      <dsp:nvSpPr>
        <dsp:cNvPr id="0" name=""/>
        <dsp:cNvSpPr/>
      </dsp:nvSpPr>
      <dsp:spPr>
        <a:xfrm>
          <a:off x="0" y="594"/>
          <a:ext cx="539336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20A891-D8C3-5A48-ACB4-13744CD00EA9}">
      <dsp:nvSpPr>
        <dsp:cNvPr id="0" name=""/>
        <dsp:cNvSpPr/>
      </dsp:nvSpPr>
      <dsp:spPr>
        <a:xfrm>
          <a:off x="0" y="594"/>
          <a:ext cx="5393361" cy="97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Chalkboard SE" panose="03050602040202020205" pitchFamily="66" charset="77"/>
            </a:rPr>
            <a:t>The current closing price of the security must be greater than the 150 and 200-day simple moving averages of closing price.</a:t>
          </a:r>
        </a:p>
      </dsp:txBody>
      <dsp:txXfrm>
        <a:off x="0" y="594"/>
        <a:ext cx="5393361" cy="974173"/>
      </dsp:txXfrm>
    </dsp:sp>
    <dsp:sp modelId="{3A46702E-E1F2-4048-A52B-170D96E4F15F}">
      <dsp:nvSpPr>
        <dsp:cNvPr id="0" name=""/>
        <dsp:cNvSpPr/>
      </dsp:nvSpPr>
      <dsp:spPr>
        <a:xfrm>
          <a:off x="0" y="974768"/>
          <a:ext cx="5393361"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658243-5605-5747-AF57-652A52CA9BCB}">
      <dsp:nvSpPr>
        <dsp:cNvPr id="0" name=""/>
        <dsp:cNvSpPr/>
      </dsp:nvSpPr>
      <dsp:spPr>
        <a:xfrm>
          <a:off x="0" y="974768"/>
          <a:ext cx="5393361" cy="97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Chalkboard SE" panose="03050602040202020205" pitchFamily="66" charset="77"/>
            </a:rPr>
            <a:t>The 150-day simple moving average of closing price must be greater than the 200-day simple moving average of closing price.</a:t>
          </a:r>
        </a:p>
      </dsp:txBody>
      <dsp:txXfrm>
        <a:off x="0" y="974768"/>
        <a:ext cx="5393361" cy="974173"/>
      </dsp:txXfrm>
    </dsp:sp>
    <dsp:sp modelId="{581B4487-F739-994E-BF63-702B3D75D13B}">
      <dsp:nvSpPr>
        <dsp:cNvPr id="0" name=""/>
        <dsp:cNvSpPr/>
      </dsp:nvSpPr>
      <dsp:spPr>
        <a:xfrm>
          <a:off x="0" y="1948942"/>
          <a:ext cx="5393361"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7DED8D-5618-B141-9FBC-E8B5849F8C9C}">
      <dsp:nvSpPr>
        <dsp:cNvPr id="0" name=""/>
        <dsp:cNvSpPr/>
      </dsp:nvSpPr>
      <dsp:spPr>
        <a:xfrm>
          <a:off x="0" y="1948942"/>
          <a:ext cx="5393361" cy="97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Chalkboard SE" panose="03050602040202020205" pitchFamily="66" charset="77"/>
            </a:rPr>
            <a:t>The 200-day simple moving average of closing price must be trending up for at least 1 month.</a:t>
          </a:r>
        </a:p>
      </dsp:txBody>
      <dsp:txXfrm>
        <a:off x="0" y="1948942"/>
        <a:ext cx="5393361" cy="974173"/>
      </dsp:txXfrm>
    </dsp:sp>
    <dsp:sp modelId="{4A894A1E-E7B2-B542-B7C4-5BAE173B0220}">
      <dsp:nvSpPr>
        <dsp:cNvPr id="0" name=""/>
        <dsp:cNvSpPr/>
      </dsp:nvSpPr>
      <dsp:spPr>
        <a:xfrm>
          <a:off x="0" y="2923115"/>
          <a:ext cx="5393361"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6CD943-2561-D746-832C-3FE6CFC90F75}">
      <dsp:nvSpPr>
        <dsp:cNvPr id="0" name=""/>
        <dsp:cNvSpPr/>
      </dsp:nvSpPr>
      <dsp:spPr>
        <a:xfrm>
          <a:off x="0" y="2923115"/>
          <a:ext cx="5393361" cy="97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Chalkboard SE" panose="03050602040202020205" pitchFamily="66" charset="77"/>
            </a:rPr>
            <a:t>The 50-day simple moving average of closing price must be greater than the 150 simple moving average and the 200 simple moving average of closing price.</a:t>
          </a:r>
        </a:p>
      </dsp:txBody>
      <dsp:txXfrm>
        <a:off x="0" y="2923115"/>
        <a:ext cx="5393361" cy="974173"/>
      </dsp:txXfrm>
    </dsp:sp>
    <dsp:sp modelId="{0E5D1659-6B99-A64D-A80D-5FA2B5018610}">
      <dsp:nvSpPr>
        <dsp:cNvPr id="0" name=""/>
        <dsp:cNvSpPr/>
      </dsp:nvSpPr>
      <dsp:spPr>
        <a:xfrm>
          <a:off x="0" y="3897289"/>
          <a:ext cx="5393361"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6E5B71-FC9A-F845-9D3D-600266BBFB8E}">
      <dsp:nvSpPr>
        <dsp:cNvPr id="0" name=""/>
        <dsp:cNvSpPr/>
      </dsp:nvSpPr>
      <dsp:spPr>
        <a:xfrm>
          <a:off x="0" y="3897289"/>
          <a:ext cx="5393361" cy="97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Chalkboard SE" panose="03050602040202020205" pitchFamily="66" charset="77"/>
            </a:rPr>
            <a:t>The current closing price must be greater than the 50-day simple moving average of closing price.</a:t>
          </a:r>
        </a:p>
      </dsp:txBody>
      <dsp:txXfrm>
        <a:off x="0" y="3897289"/>
        <a:ext cx="5393361" cy="9741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F3DC3-615E-8841-B9D0-18039074CB8F}">
      <dsp:nvSpPr>
        <dsp:cNvPr id="0" name=""/>
        <dsp:cNvSpPr/>
      </dsp:nvSpPr>
      <dsp:spPr>
        <a:xfrm>
          <a:off x="0" y="52932"/>
          <a:ext cx="5393360" cy="66129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halkboard SE" panose="03050602040202020205" pitchFamily="66" charset="77"/>
            </a:rPr>
            <a:t>Libraries: </a:t>
          </a:r>
          <a:r>
            <a:rPr lang="en-US" sz="1600" kern="1200" dirty="0" err="1">
              <a:latin typeface="Chalkboard SE" panose="03050602040202020205" pitchFamily="66" charset="77"/>
            </a:rPr>
            <a:t>Numpy</a:t>
          </a:r>
          <a:r>
            <a:rPr lang="en-US" sz="1600" kern="1200" dirty="0">
              <a:latin typeface="Chalkboard SE" panose="03050602040202020205" pitchFamily="66" charset="77"/>
            </a:rPr>
            <a:t>, Pandas </a:t>
          </a:r>
        </a:p>
      </dsp:txBody>
      <dsp:txXfrm>
        <a:off x="32282" y="85214"/>
        <a:ext cx="5328796" cy="596728"/>
      </dsp:txXfrm>
    </dsp:sp>
    <dsp:sp modelId="{38B514D6-EE62-234E-9F15-D70444D110CE}">
      <dsp:nvSpPr>
        <dsp:cNvPr id="0" name=""/>
        <dsp:cNvSpPr/>
      </dsp:nvSpPr>
      <dsp:spPr>
        <a:xfrm>
          <a:off x="0" y="791624"/>
          <a:ext cx="5393360" cy="61223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latin typeface="Chalkboard SE" panose="03050602040202020205" pitchFamily="66" charset="77"/>
            </a:rPr>
            <a:t>No. of epochs: </a:t>
          </a:r>
          <a:r>
            <a:rPr lang="en-IN" sz="1600" b="0" kern="1200" dirty="0">
              <a:latin typeface="Chalkboard SE" panose="03050602040202020205" pitchFamily="66" charset="77"/>
            </a:rPr>
            <a:t>20</a:t>
          </a:r>
          <a:endParaRPr lang="en-US" sz="1600" b="0" kern="1200" dirty="0">
            <a:latin typeface="Chalkboard SE" panose="03050602040202020205" pitchFamily="66" charset="77"/>
          </a:endParaRPr>
        </a:p>
      </dsp:txBody>
      <dsp:txXfrm>
        <a:off x="29887" y="821511"/>
        <a:ext cx="5333586" cy="552456"/>
      </dsp:txXfrm>
    </dsp:sp>
    <dsp:sp modelId="{4F8262DA-029B-1B44-A476-43F1BD35B765}">
      <dsp:nvSpPr>
        <dsp:cNvPr id="0" name=""/>
        <dsp:cNvSpPr/>
      </dsp:nvSpPr>
      <dsp:spPr>
        <a:xfrm>
          <a:off x="0" y="1449935"/>
          <a:ext cx="5393360" cy="70006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latin typeface="Chalkboard SE" panose="03050602040202020205" pitchFamily="66" charset="77"/>
            </a:rPr>
            <a:t>Packages Used: </a:t>
          </a:r>
          <a:r>
            <a:rPr lang="en-IN" sz="1600" kern="1200" dirty="0" err="1">
              <a:latin typeface="Chalkboard SE" panose="03050602040202020205" pitchFamily="66" charset="77"/>
            </a:rPr>
            <a:t>yahoo_fin</a:t>
          </a:r>
          <a:r>
            <a:rPr lang="en-IN" sz="1600" kern="1200" dirty="0">
              <a:latin typeface="Chalkboard SE" panose="03050602040202020205" pitchFamily="66" charset="77"/>
            </a:rPr>
            <a:t>, </a:t>
          </a:r>
          <a:r>
            <a:rPr lang="en-IN" sz="1600" kern="1200" dirty="0" err="1">
              <a:latin typeface="Chalkboard SE" panose="03050602040202020205" pitchFamily="66" charset="77"/>
            </a:rPr>
            <a:t>sklearn</a:t>
          </a:r>
          <a:r>
            <a:rPr lang="en-IN" sz="1600" kern="1200" dirty="0">
              <a:latin typeface="Chalkboard SE" panose="03050602040202020205" pitchFamily="66" charset="77"/>
            </a:rPr>
            <a:t>, </a:t>
          </a:r>
          <a:r>
            <a:rPr lang="en-IN" sz="1600" kern="1200" dirty="0" err="1">
              <a:latin typeface="Chalkboard SE" panose="03050602040202020205" pitchFamily="66" charset="77"/>
            </a:rPr>
            <a:t>keras</a:t>
          </a:r>
          <a:r>
            <a:rPr lang="en-IN" sz="1600" kern="1200" dirty="0">
              <a:latin typeface="Chalkboard SE" panose="03050602040202020205" pitchFamily="66" charset="77"/>
            </a:rPr>
            <a:t>, </a:t>
          </a:r>
          <a:r>
            <a:rPr lang="en-IN" sz="1600" kern="1200" dirty="0" err="1">
              <a:latin typeface="Chalkboard SE" panose="03050602040202020205" pitchFamily="66" charset="77"/>
            </a:rPr>
            <a:t>tensorflow</a:t>
          </a:r>
          <a:endParaRPr lang="en-US" sz="1600" kern="1200" dirty="0">
            <a:latin typeface="Chalkboard SE" panose="03050602040202020205" pitchFamily="66" charset="77"/>
          </a:endParaRPr>
        </a:p>
      </dsp:txBody>
      <dsp:txXfrm>
        <a:off x="34175" y="1484110"/>
        <a:ext cx="5325010" cy="631719"/>
      </dsp:txXfrm>
    </dsp:sp>
    <dsp:sp modelId="{20C21C4C-F76B-4E44-9953-365D41D1E259}">
      <dsp:nvSpPr>
        <dsp:cNvPr id="0" name=""/>
        <dsp:cNvSpPr/>
      </dsp:nvSpPr>
      <dsp:spPr>
        <a:xfrm>
          <a:off x="0" y="2196084"/>
          <a:ext cx="5393360" cy="640854"/>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halkboard SE" panose="03050602040202020205" pitchFamily="66" charset="77"/>
            </a:rPr>
            <a:t>Optimizer: </a:t>
          </a:r>
          <a:r>
            <a:rPr lang="en-US" sz="1600" kern="1200" dirty="0">
              <a:latin typeface="Chalkboard SE" panose="03050602040202020205" pitchFamily="66" charset="77"/>
            </a:rPr>
            <a:t>Adam </a:t>
          </a:r>
        </a:p>
      </dsp:txBody>
      <dsp:txXfrm>
        <a:off x="31284" y="2227368"/>
        <a:ext cx="5330792" cy="578286"/>
      </dsp:txXfrm>
    </dsp:sp>
    <dsp:sp modelId="{BD34124F-E327-8949-9C3E-370260B3CD5E}">
      <dsp:nvSpPr>
        <dsp:cNvPr id="0" name=""/>
        <dsp:cNvSpPr/>
      </dsp:nvSpPr>
      <dsp:spPr>
        <a:xfrm>
          <a:off x="0" y="2883018"/>
          <a:ext cx="5393360" cy="659307"/>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halkboard SE" panose="03050602040202020205" pitchFamily="66" charset="77"/>
            </a:rPr>
            <a:t>Visualizations:</a:t>
          </a:r>
          <a:r>
            <a:rPr lang="en-US" sz="1600" kern="1200" dirty="0">
              <a:latin typeface="Chalkboard SE" panose="03050602040202020205" pitchFamily="66" charset="77"/>
            </a:rPr>
            <a:t> matplotlib</a:t>
          </a:r>
        </a:p>
      </dsp:txBody>
      <dsp:txXfrm>
        <a:off x="32185" y="2915203"/>
        <a:ext cx="5328990" cy="594937"/>
      </dsp:txXfrm>
    </dsp:sp>
    <dsp:sp modelId="{A6DE293E-A074-2743-AE53-76BBE73047F6}">
      <dsp:nvSpPr>
        <dsp:cNvPr id="0" name=""/>
        <dsp:cNvSpPr/>
      </dsp:nvSpPr>
      <dsp:spPr>
        <a:xfrm>
          <a:off x="0" y="3588406"/>
          <a:ext cx="5393360" cy="59240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halkboard SE" panose="03050602040202020205" pitchFamily="66" charset="77"/>
            </a:rPr>
            <a:t>Scaling:</a:t>
          </a:r>
          <a:r>
            <a:rPr lang="en-US" sz="1600" kern="1200" dirty="0">
              <a:latin typeface="Chalkboard SE" panose="03050602040202020205" pitchFamily="66" charset="77"/>
            </a:rPr>
            <a:t> </a:t>
          </a:r>
          <a:r>
            <a:rPr lang="en-US" sz="1600" kern="1200" dirty="0" err="1">
              <a:latin typeface="Chalkboard SE" panose="03050602040202020205" pitchFamily="66" charset="77"/>
            </a:rPr>
            <a:t>MinMaxScaler</a:t>
          </a:r>
          <a:r>
            <a:rPr lang="en-US" sz="1600" kern="1200" dirty="0">
              <a:latin typeface="Chalkboard SE" panose="03050602040202020205" pitchFamily="66" charset="77"/>
            </a:rPr>
            <a:t> ()</a:t>
          </a:r>
        </a:p>
      </dsp:txBody>
      <dsp:txXfrm>
        <a:off x="28919" y="3617325"/>
        <a:ext cx="5335522" cy="534565"/>
      </dsp:txXfrm>
    </dsp:sp>
    <dsp:sp modelId="{8FA0B498-B551-EA45-9E58-AC09D7643D27}">
      <dsp:nvSpPr>
        <dsp:cNvPr id="0" name=""/>
        <dsp:cNvSpPr/>
      </dsp:nvSpPr>
      <dsp:spPr>
        <a:xfrm>
          <a:off x="0" y="4226889"/>
          <a:ext cx="5393360" cy="43056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halkboard SE" panose="03050602040202020205" pitchFamily="66" charset="77"/>
            </a:rPr>
            <a:t>MSE: </a:t>
          </a:r>
          <a:r>
            <a:rPr lang="en-IN" sz="1600" b="0" i="0" kern="1200" dirty="0">
              <a:latin typeface="Chalkboard SE" panose="03050602040202020205" pitchFamily="66" charset="77"/>
            </a:rPr>
            <a:t>0.0225</a:t>
          </a:r>
          <a:endParaRPr lang="en-US" sz="1600" kern="1200" dirty="0">
            <a:latin typeface="Chalkboard SE" panose="03050602040202020205" pitchFamily="66" charset="77"/>
          </a:endParaRPr>
        </a:p>
      </dsp:txBody>
      <dsp:txXfrm>
        <a:off x="21018" y="4247907"/>
        <a:ext cx="5351324" cy="388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F3DC3-615E-8841-B9D0-18039074CB8F}">
      <dsp:nvSpPr>
        <dsp:cNvPr id="0" name=""/>
        <dsp:cNvSpPr/>
      </dsp:nvSpPr>
      <dsp:spPr>
        <a:xfrm>
          <a:off x="0" y="28837"/>
          <a:ext cx="4544273" cy="86794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Chalkboard SE" panose="03050602040202020205" pitchFamily="66" charset="77"/>
            </a:rPr>
            <a:t>Libraries: </a:t>
          </a:r>
          <a:r>
            <a:rPr lang="en-US" sz="2100" kern="1200" dirty="0" err="1">
              <a:latin typeface="Chalkboard SE" panose="03050602040202020205" pitchFamily="66" charset="77"/>
            </a:rPr>
            <a:t>Numpy</a:t>
          </a:r>
          <a:r>
            <a:rPr lang="en-US" sz="2100" kern="1200" dirty="0">
              <a:latin typeface="Chalkboard SE" panose="03050602040202020205" pitchFamily="66" charset="77"/>
            </a:rPr>
            <a:t>, Pandas, ARIMA </a:t>
          </a:r>
        </a:p>
      </dsp:txBody>
      <dsp:txXfrm>
        <a:off x="42370" y="71207"/>
        <a:ext cx="4459533" cy="783206"/>
      </dsp:txXfrm>
    </dsp:sp>
    <dsp:sp modelId="{4F8262DA-029B-1B44-A476-43F1BD35B765}">
      <dsp:nvSpPr>
        <dsp:cNvPr id="0" name=""/>
        <dsp:cNvSpPr/>
      </dsp:nvSpPr>
      <dsp:spPr>
        <a:xfrm>
          <a:off x="0" y="998370"/>
          <a:ext cx="4544273" cy="9188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Chalkboard SE" panose="03050602040202020205" pitchFamily="66" charset="77"/>
            </a:rPr>
            <a:t>Packages Used: </a:t>
          </a:r>
          <a:r>
            <a:rPr lang="en-GB" sz="2100" kern="1200" dirty="0" err="1">
              <a:latin typeface="Chalkboard SE" panose="03050602040202020205" pitchFamily="66" charset="77"/>
            </a:rPr>
            <a:t>statsmodels</a:t>
          </a:r>
          <a:endParaRPr lang="en-US" sz="2100" kern="1200" dirty="0">
            <a:latin typeface="Chalkboard SE" panose="03050602040202020205" pitchFamily="66" charset="77"/>
          </a:endParaRPr>
        </a:p>
      </dsp:txBody>
      <dsp:txXfrm>
        <a:off x="44854" y="1043224"/>
        <a:ext cx="4454565" cy="829132"/>
      </dsp:txXfrm>
    </dsp:sp>
    <dsp:sp modelId="{BD34124F-E327-8949-9C3E-370260B3CD5E}">
      <dsp:nvSpPr>
        <dsp:cNvPr id="0" name=""/>
        <dsp:cNvSpPr/>
      </dsp:nvSpPr>
      <dsp:spPr>
        <a:xfrm>
          <a:off x="0" y="1977690"/>
          <a:ext cx="4544273" cy="865341"/>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Chalkboard SE" panose="03050602040202020205" pitchFamily="66" charset="77"/>
            </a:rPr>
            <a:t>Visualizations:</a:t>
          </a:r>
          <a:r>
            <a:rPr lang="en-US" sz="2100" kern="1200" dirty="0">
              <a:latin typeface="Chalkboard SE" panose="03050602040202020205" pitchFamily="66" charset="77"/>
            </a:rPr>
            <a:t> matplotlib</a:t>
          </a:r>
        </a:p>
      </dsp:txBody>
      <dsp:txXfrm>
        <a:off x="42242" y="2019932"/>
        <a:ext cx="4459789" cy="780857"/>
      </dsp:txXfrm>
    </dsp:sp>
    <dsp:sp modelId="{A6DE293E-A074-2743-AE53-76BBE73047F6}">
      <dsp:nvSpPr>
        <dsp:cNvPr id="0" name=""/>
        <dsp:cNvSpPr/>
      </dsp:nvSpPr>
      <dsp:spPr>
        <a:xfrm>
          <a:off x="0" y="2903512"/>
          <a:ext cx="4544273" cy="77752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Chalkboard SE" panose="03050602040202020205" pitchFamily="66" charset="77"/>
            </a:rPr>
            <a:t>Scaling:</a:t>
          </a:r>
          <a:r>
            <a:rPr lang="en-US" sz="2100" kern="1200" dirty="0">
              <a:latin typeface="Chalkboard SE" panose="03050602040202020205" pitchFamily="66" charset="77"/>
            </a:rPr>
            <a:t> </a:t>
          </a:r>
          <a:r>
            <a:rPr lang="en-US" sz="2100" kern="1200" dirty="0" err="1">
              <a:latin typeface="Chalkboard SE" panose="03050602040202020205" pitchFamily="66" charset="77"/>
            </a:rPr>
            <a:t>MinMaxScaler</a:t>
          </a:r>
          <a:r>
            <a:rPr lang="en-US" sz="2100" kern="1200" dirty="0">
              <a:latin typeface="Chalkboard SE" panose="03050602040202020205" pitchFamily="66" charset="77"/>
            </a:rPr>
            <a:t> ()</a:t>
          </a:r>
        </a:p>
      </dsp:txBody>
      <dsp:txXfrm>
        <a:off x="37956" y="2941468"/>
        <a:ext cx="4468361" cy="701617"/>
      </dsp:txXfrm>
    </dsp:sp>
    <dsp:sp modelId="{8FA0B498-B551-EA45-9E58-AC09D7643D27}">
      <dsp:nvSpPr>
        <dsp:cNvPr id="0" name=""/>
        <dsp:cNvSpPr/>
      </dsp:nvSpPr>
      <dsp:spPr>
        <a:xfrm>
          <a:off x="0" y="3741521"/>
          <a:ext cx="4544273" cy="56510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Chalkboard SE" panose="03050602040202020205" pitchFamily="66" charset="77"/>
            </a:rPr>
            <a:t>MSE: </a:t>
          </a:r>
          <a:r>
            <a:rPr lang="en-IN" sz="2100" kern="1200" dirty="0">
              <a:latin typeface="Chalkboard SE" panose="03050602040202020205" pitchFamily="66" charset="77"/>
            </a:rPr>
            <a:t>1.686</a:t>
          </a:r>
          <a:endParaRPr lang="en-US" sz="2100" kern="1200" dirty="0">
            <a:latin typeface="Chalkboard SE" panose="03050602040202020205" pitchFamily="66" charset="77"/>
          </a:endParaRPr>
        </a:p>
      </dsp:txBody>
      <dsp:txXfrm>
        <a:off x="27586" y="3769107"/>
        <a:ext cx="4489101" cy="509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17B6F-E839-DB45-BF3D-CE389D6DBB56}">
      <dsp:nvSpPr>
        <dsp:cNvPr id="0" name=""/>
        <dsp:cNvSpPr/>
      </dsp:nvSpPr>
      <dsp:spPr>
        <a:xfrm>
          <a:off x="35239" y="1210"/>
          <a:ext cx="3163368" cy="18980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halkboard SE" panose="03050602040202020205" pitchFamily="66" charset="77"/>
            </a:rPr>
            <a:t>Libraries: Numpy, Pandas, </a:t>
          </a:r>
          <a:r>
            <a:rPr lang="en-IN" sz="1900" kern="1200">
              <a:latin typeface="Chalkboard SE" panose="03050602040202020205" pitchFamily="66" charset="77"/>
            </a:rPr>
            <a:t>TfidfVectorizer, BeautifulSoup, SentimentIntensityAnalyzer</a:t>
          </a:r>
          <a:r>
            <a:rPr lang="en-US" sz="1900" kern="1200">
              <a:latin typeface="Chalkboard SE" panose="03050602040202020205" pitchFamily="66" charset="77"/>
            </a:rPr>
            <a:t>  </a:t>
          </a:r>
        </a:p>
      </dsp:txBody>
      <dsp:txXfrm>
        <a:off x="35239" y="1210"/>
        <a:ext cx="3163368" cy="1898020"/>
      </dsp:txXfrm>
    </dsp:sp>
    <dsp:sp modelId="{65ECD392-7121-2042-A8F2-F67088BEBD83}">
      <dsp:nvSpPr>
        <dsp:cNvPr id="0" name=""/>
        <dsp:cNvSpPr/>
      </dsp:nvSpPr>
      <dsp:spPr>
        <a:xfrm>
          <a:off x="3514944" y="1210"/>
          <a:ext cx="3163368" cy="18980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kern="1200" dirty="0">
              <a:latin typeface="Chalkboard SE" panose="03050602040202020205" pitchFamily="66" charset="77"/>
            </a:rPr>
            <a:t>Packages Used: </a:t>
          </a:r>
          <a:r>
            <a:rPr lang="en-IN" sz="1900" kern="1200" dirty="0">
              <a:latin typeface="Chalkboard SE" panose="03050602040202020205" pitchFamily="66" charset="77"/>
            </a:rPr>
            <a:t>Natural Language Toolkit , </a:t>
          </a:r>
          <a:r>
            <a:rPr lang="en-IN" sz="1900" kern="1200" dirty="0" err="1">
              <a:latin typeface="Chalkboard SE" panose="03050602040202020205" pitchFamily="66" charset="77"/>
            </a:rPr>
            <a:t>urllib</a:t>
          </a:r>
          <a:r>
            <a:rPr lang="en-IN" sz="1900" kern="1200" dirty="0">
              <a:latin typeface="Chalkboard SE" panose="03050602040202020205" pitchFamily="66" charset="77"/>
            </a:rPr>
            <a:t>, </a:t>
          </a:r>
          <a:r>
            <a:rPr lang="en-IN" sz="1900" kern="1200" dirty="0" err="1">
              <a:latin typeface="Chalkboard SE" panose="03050602040202020205" pitchFamily="66" charset="77"/>
            </a:rPr>
            <a:t>yahoo_fin</a:t>
          </a:r>
          <a:r>
            <a:rPr lang="en-IN" sz="1900" kern="1200" dirty="0">
              <a:latin typeface="Chalkboard SE" panose="03050602040202020205" pitchFamily="66" charset="77"/>
            </a:rPr>
            <a:t>, </a:t>
          </a:r>
          <a:r>
            <a:rPr lang="en-IN" sz="1900" kern="1200" dirty="0" err="1">
              <a:latin typeface="Chalkboard SE" panose="03050602040202020205" pitchFamily="66" charset="77"/>
            </a:rPr>
            <a:t>sklearn</a:t>
          </a:r>
          <a:r>
            <a:rPr lang="en-IN" sz="1900" kern="1200" dirty="0">
              <a:latin typeface="Chalkboard SE" panose="03050602040202020205" pitchFamily="66" charset="77"/>
            </a:rPr>
            <a:t>, bs4, </a:t>
          </a:r>
          <a:r>
            <a:rPr lang="en-IN" sz="1900" kern="1200" dirty="0" err="1">
              <a:latin typeface="Chalkboard SE" panose="03050602040202020205" pitchFamily="66" charset="77"/>
            </a:rPr>
            <a:t>wordcloud</a:t>
          </a:r>
          <a:endParaRPr lang="en-US" sz="1900" kern="1200" dirty="0">
            <a:latin typeface="Chalkboard SE" panose="03050602040202020205" pitchFamily="66" charset="77"/>
          </a:endParaRPr>
        </a:p>
      </dsp:txBody>
      <dsp:txXfrm>
        <a:off x="3514944" y="1210"/>
        <a:ext cx="3163368" cy="1898020"/>
      </dsp:txXfrm>
    </dsp:sp>
    <dsp:sp modelId="{B3FF1780-1D26-5140-ADB8-FA8011F0C3D4}">
      <dsp:nvSpPr>
        <dsp:cNvPr id="0" name=""/>
        <dsp:cNvSpPr/>
      </dsp:nvSpPr>
      <dsp:spPr>
        <a:xfrm>
          <a:off x="35239" y="2215568"/>
          <a:ext cx="3163368" cy="18980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latin typeface="Chalkboard SE" panose="03050602040202020205" pitchFamily="66" charset="77"/>
            </a:rPr>
            <a:t>Visualizations:</a:t>
          </a:r>
          <a:r>
            <a:rPr lang="en-US" sz="1900" kern="1200">
              <a:latin typeface="Chalkboard SE" panose="03050602040202020205" pitchFamily="66" charset="77"/>
            </a:rPr>
            <a:t> WordCloud</a:t>
          </a:r>
        </a:p>
      </dsp:txBody>
      <dsp:txXfrm>
        <a:off x="35239" y="2215568"/>
        <a:ext cx="3163368" cy="1898020"/>
      </dsp:txXfrm>
    </dsp:sp>
    <dsp:sp modelId="{B7A9CC58-E1CA-2D46-8ED0-12D40257804F}">
      <dsp:nvSpPr>
        <dsp:cNvPr id="0" name=""/>
        <dsp:cNvSpPr/>
      </dsp:nvSpPr>
      <dsp:spPr>
        <a:xfrm>
          <a:off x="3514944" y="2215568"/>
          <a:ext cx="3163368" cy="18980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Chalkboard SE" panose="03050602040202020205" pitchFamily="66" charset="77"/>
            </a:rPr>
            <a:t>Method: Vader</a:t>
          </a:r>
        </a:p>
      </dsp:txBody>
      <dsp:txXfrm>
        <a:off x="3514944" y="2215568"/>
        <a:ext cx="3163368" cy="18980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909B6-E049-44C0-831C-A4627E293187}" type="datetimeFigureOut">
              <a:rPr lang="en-US" smtClean="0"/>
              <a:t>3/17/21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2EC0F-AEDC-41DC-BF97-626F9A5E910B}" type="slidenum">
              <a:rPr lang="en-US" smtClean="0"/>
              <a:t>‹#›</a:t>
            </a:fld>
            <a:endParaRPr lang="en-US"/>
          </a:p>
        </p:txBody>
      </p:sp>
    </p:spTree>
    <p:extLst>
      <p:ext uri="{BB962C8B-B14F-4D97-AF65-F5344CB8AC3E}">
        <p14:creationId xmlns:p14="http://schemas.microsoft.com/office/powerpoint/2010/main" val="33388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2EC0F-AEDC-41DC-BF97-626F9A5E910B}" type="slidenum">
              <a:rPr lang="en-US" smtClean="0"/>
              <a:t>16</a:t>
            </a:fld>
            <a:endParaRPr lang="en-US"/>
          </a:p>
        </p:txBody>
      </p:sp>
    </p:spTree>
    <p:extLst>
      <p:ext uri="{BB962C8B-B14F-4D97-AF65-F5344CB8AC3E}">
        <p14:creationId xmlns:p14="http://schemas.microsoft.com/office/powerpoint/2010/main" val="1918613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4A62-CCF4-4A34-9CCF-8091FB78C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86C4BF-FC2A-433E-81EC-C4F8B444A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93E56E-50B9-4A16-96C0-914F7EC91175}"/>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5" name="Footer Placeholder 4">
            <a:extLst>
              <a:ext uri="{FF2B5EF4-FFF2-40B4-BE49-F238E27FC236}">
                <a16:creationId xmlns:a16="http://schemas.microsoft.com/office/drawing/2014/main" id="{78E592E8-0C0C-44AB-9846-46D13494A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FAE8D-3B57-4AFD-8F91-81EF6460048F}"/>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1794739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576A-4D44-43D6-B4C9-CB3D9273D9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06B22-9F22-4D1B-9C1B-78A48E4EB8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A1A7B-773C-4FE4-8EB0-7E468C088AE0}"/>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5" name="Footer Placeholder 4">
            <a:extLst>
              <a:ext uri="{FF2B5EF4-FFF2-40B4-BE49-F238E27FC236}">
                <a16:creationId xmlns:a16="http://schemas.microsoft.com/office/drawing/2014/main" id="{3987B54B-C60B-40DE-8BB3-292F57332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EB7D2-88DC-4DD9-BDC1-B7BCEB94D7F9}"/>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2293523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0A3186-B5C3-4D3A-8C6B-9C2B1B56FC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7DDF15-B657-4767-8F3F-549AEF6CAD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AF6F8-0A37-4361-91A3-CC5E8558D97B}"/>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5" name="Footer Placeholder 4">
            <a:extLst>
              <a:ext uri="{FF2B5EF4-FFF2-40B4-BE49-F238E27FC236}">
                <a16:creationId xmlns:a16="http://schemas.microsoft.com/office/drawing/2014/main" id="{49B67F57-6FD2-430C-8A11-E8728F7AD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CA05C-DA02-4923-A486-0EFB9CC929BA}"/>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1299479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2944-CD9C-4FB5-A0C7-621A87A14C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1A7A3C-8298-4925-A0A3-9F70AC2E34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422B87-6FB9-4F87-9810-35B69464068A}"/>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5" name="Footer Placeholder 4">
            <a:extLst>
              <a:ext uri="{FF2B5EF4-FFF2-40B4-BE49-F238E27FC236}">
                <a16:creationId xmlns:a16="http://schemas.microsoft.com/office/drawing/2014/main" id="{C8218847-C315-4C55-BAC6-03A1AA491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EFE00-2D12-4406-A95C-1BF14567BE93}"/>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33972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14B90-F6E9-4D26-BF69-ADB349AE3AB7}"/>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5" name="Footer Placeholder 4">
            <a:extLst>
              <a:ext uri="{FF2B5EF4-FFF2-40B4-BE49-F238E27FC236}">
                <a16:creationId xmlns:a16="http://schemas.microsoft.com/office/drawing/2014/main" id="{214A9DAD-013C-4027-AC7F-A2AAAA2B5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2313581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1DF1-25B7-4BD8-9F8B-54F33DD59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3E3BE-DCBE-4CC8-AE86-9E96D746A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844162-8E49-40DF-8692-8FB349E90E11}"/>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5" name="Footer Placeholder 4">
            <a:extLst>
              <a:ext uri="{FF2B5EF4-FFF2-40B4-BE49-F238E27FC236}">
                <a16:creationId xmlns:a16="http://schemas.microsoft.com/office/drawing/2014/main" id="{2372F110-54AD-4733-B2C4-457956372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AD72D-AD80-4370-83B6-7D021E164C70}"/>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913521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F4D9-B1D4-4FA8-BE90-C9A41B6A3F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CD55B0-8F63-4EEF-B0E7-7C75A1174A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780715-75E6-47D3-BEF2-8A624C5BE2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F89AE-869E-4E2D-9588-8AF3590B4763}"/>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6" name="Footer Placeholder 5">
            <a:extLst>
              <a:ext uri="{FF2B5EF4-FFF2-40B4-BE49-F238E27FC236}">
                <a16:creationId xmlns:a16="http://schemas.microsoft.com/office/drawing/2014/main" id="{FEA3D75F-B6D6-4039-B62C-329B91C6F1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70461-BA24-499A-B94A-19E31A6D8EF1}"/>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2849676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1B67-6486-48A8-B9C6-7BE28C9326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F535E5-85A8-43D5-85D9-1403528DC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1A23761-ACD7-49EC-8C79-547A8B8575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A70B13-9F25-4D7F-A6D3-97F952DD51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145D64-1B69-4E69-B93F-B23272660D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9291D-DFEF-4309-A378-1A60B9DFD07A}"/>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8" name="Footer Placeholder 7">
            <a:extLst>
              <a:ext uri="{FF2B5EF4-FFF2-40B4-BE49-F238E27FC236}">
                <a16:creationId xmlns:a16="http://schemas.microsoft.com/office/drawing/2014/main" id="{21E80C2C-58F2-4673-9183-A499A392E6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61F43F-0C1C-49FF-B2D8-DD903388BFE5}"/>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2822201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368A-4E93-4D7F-9029-6B4A8596CE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D54615-DDA5-41AB-8C27-2188BD72BC99}"/>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4" name="Footer Placeholder 3">
            <a:extLst>
              <a:ext uri="{FF2B5EF4-FFF2-40B4-BE49-F238E27FC236}">
                <a16:creationId xmlns:a16="http://schemas.microsoft.com/office/drawing/2014/main" id="{76AD342C-DAB3-4157-B778-EFC95EE20E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5F55A-9201-488E-AD35-FB37F93A8BD0}"/>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626009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5EE7F-3DBB-469C-8B64-5324DB38E281}"/>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3" name="Footer Placeholder 2">
            <a:extLst>
              <a:ext uri="{FF2B5EF4-FFF2-40B4-BE49-F238E27FC236}">
                <a16:creationId xmlns:a16="http://schemas.microsoft.com/office/drawing/2014/main" id="{A0489D70-E202-4768-9202-B93B4CC2DA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B20AB1-86F0-4A4D-AB07-3A153ECF46E3}"/>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421198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C2A4-9622-47DC-9B00-882CFED8C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507FE0-67C3-4BD1-A829-F9EDDCA98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067AA2-DB24-4F1F-AC5D-904E0CCE6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15683E-49FA-4718-BA99-F90E7215A0ED}"/>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6" name="Footer Placeholder 5">
            <a:extLst>
              <a:ext uri="{FF2B5EF4-FFF2-40B4-BE49-F238E27FC236}">
                <a16:creationId xmlns:a16="http://schemas.microsoft.com/office/drawing/2014/main" id="{9090B357-5E8C-4950-A575-B1C527F2C6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E7806-9CDA-4464-8F4B-BAE85BA56D12}"/>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389678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BB79-D34E-4FC8-9B89-82CC2C21A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F3971-7A1B-4C0D-9CF2-CFED6CA33D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30237-43A2-4D29-B025-8DF117B89C3B}"/>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5" name="Footer Placeholder 4">
            <a:extLst>
              <a:ext uri="{FF2B5EF4-FFF2-40B4-BE49-F238E27FC236}">
                <a16:creationId xmlns:a16="http://schemas.microsoft.com/office/drawing/2014/main" id="{5AEAF6F2-A64E-480E-AEAE-CE2A785BD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F3FF7-5581-4626-92C7-5548D4B70DD4}"/>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3870457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DB20-43E3-4E51-A101-622596DD4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FA13BB-A760-4669-9B11-D15A7BDB89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D4BBC-2FD9-4B8A-88B0-35CB3581A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E4F2F8-80FD-42A4-B42B-C3D3DCE821E8}"/>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6" name="Footer Placeholder 5">
            <a:extLst>
              <a:ext uri="{FF2B5EF4-FFF2-40B4-BE49-F238E27FC236}">
                <a16:creationId xmlns:a16="http://schemas.microsoft.com/office/drawing/2014/main" id="{5D59931A-BE13-412E-A8D6-63FA3A2C8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7B004-9AA7-427F-B5A5-18E854131802}"/>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1391975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A138-C7C0-4413-ADD4-F97B1AEF9F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A27381-0812-4282-8564-A4BB14CD61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149AF-F275-4D23-B3CA-B1F5895761BB}"/>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5" name="Footer Placeholder 4">
            <a:extLst>
              <a:ext uri="{FF2B5EF4-FFF2-40B4-BE49-F238E27FC236}">
                <a16:creationId xmlns:a16="http://schemas.microsoft.com/office/drawing/2014/main" id="{EA2FD026-52B4-4CAC-B30F-7A45316AC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3BAD2-6024-4D9A-B7BC-8FA72980304A}"/>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590657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530284-B27F-4104-B5B1-05A5071F18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710ED5-CAA1-40F1-AB4B-E2FD57040B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2BB4D-9461-468D-9E3E-B158058EA340}"/>
              </a:ext>
            </a:extLst>
          </p:cNvPr>
          <p:cNvSpPr>
            <a:spLocks noGrp="1"/>
          </p:cNvSpPr>
          <p:nvPr>
            <p:ph type="dt" sz="half" idx="10"/>
          </p:nvPr>
        </p:nvSpPr>
        <p:spPr/>
        <p:txBody>
          <a:bodyPr/>
          <a:lstStyle/>
          <a:p>
            <a:fld id="{D3802500-2DCA-4720-8360-6E74C26DD0EA}" type="datetimeFigureOut">
              <a:rPr lang="en-US" smtClean="0"/>
              <a:t>3/17/21</a:t>
            </a:fld>
            <a:endParaRPr lang="en-US"/>
          </a:p>
        </p:txBody>
      </p:sp>
      <p:sp>
        <p:nvSpPr>
          <p:cNvPr id="5" name="Footer Placeholder 4">
            <a:extLst>
              <a:ext uri="{FF2B5EF4-FFF2-40B4-BE49-F238E27FC236}">
                <a16:creationId xmlns:a16="http://schemas.microsoft.com/office/drawing/2014/main" id="{B90E6E61-3A80-477F-AFA0-95EDACEDF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3A61A-93A7-448A-8C7F-A54957DC3F37}"/>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93104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FD52-E31D-4A0B-8FC0-ED87136E26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6D0653-21D8-4B6A-AA09-D4B6C5B3E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75B9E1-1C27-43E7-84CE-E593D990EDDA}"/>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5" name="Footer Placeholder 4">
            <a:extLst>
              <a:ext uri="{FF2B5EF4-FFF2-40B4-BE49-F238E27FC236}">
                <a16:creationId xmlns:a16="http://schemas.microsoft.com/office/drawing/2014/main" id="{15533CA9-8A03-4B2D-BF10-612321DAB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5A718-534F-412D-9421-E4ED65096DF3}"/>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3242152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F118-17C8-4B8A-8D0B-4658ABCAB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92F3D1-0F16-4C7F-B9CA-657296C5D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02F5B9-45BF-432B-AFC7-1BCB10871A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4A0165-9CDE-4A20-A593-A14DCE2984A4}"/>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6" name="Footer Placeholder 5">
            <a:extLst>
              <a:ext uri="{FF2B5EF4-FFF2-40B4-BE49-F238E27FC236}">
                <a16:creationId xmlns:a16="http://schemas.microsoft.com/office/drawing/2014/main" id="{22549DC9-CFF0-4E84-8168-DF206DCD6B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39A609-1980-44D6-99AB-1367424476C6}"/>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103641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E398-48CA-4743-86A7-B126F1E2AC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C7A24-F4D4-4FEB-9566-F332E8786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5CE0832-789E-4170-A5AD-0D06E15F77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F1D46D-DF06-4B26-893F-D60BA909E2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A265BB-6193-4531-970E-E8F8A04A8D7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8E21A6-3AC8-49B1-85CE-1DE6FC4DB09B}"/>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8" name="Footer Placeholder 7">
            <a:extLst>
              <a:ext uri="{FF2B5EF4-FFF2-40B4-BE49-F238E27FC236}">
                <a16:creationId xmlns:a16="http://schemas.microsoft.com/office/drawing/2014/main" id="{793CA290-A888-4AF3-BB26-9C074939D9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33859-AE08-4381-B5EA-B639C4DE72D6}"/>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391583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4796-94BF-444A-9B78-3814491AF0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7B1F38-471D-4B31-8165-7AFB8AC340D0}"/>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4" name="Footer Placeholder 3">
            <a:extLst>
              <a:ext uri="{FF2B5EF4-FFF2-40B4-BE49-F238E27FC236}">
                <a16:creationId xmlns:a16="http://schemas.microsoft.com/office/drawing/2014/main" id="{FDCE09FF-780B-4A9E-A383-1BC317E53C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7E2EEB-F4B7-498E-9315-F1D15A594C1C}"/>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1950707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D1E03-3C4F-47F8-BEA7-A6B174770422}"/>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3" name="Footer Placeholder 2">
            <a:extLst>
              <a:ext uri="{FF2B5EF4-FFF2-40B4-BE49-F238E27FC236}">
                <a16:creationId xmlns:a16="http://schemas.microsoft.com/office/drawing/2014/main" id="{85279E59-7EF6-4277-BD0F-ECFD59F2A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7D8ED4-EC5D-4698-8A64-D1BA3403E713}"/>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2123572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3D829-5F9D-489F-A6CF-82A298C61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5E2610-40DF-4AD4-9BDF-241A0B7BE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2E47F0-4C62-4C90-8521-930E3FCDA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134AA3-5DC2-4CF5-AD9B-DD44C2D64F8E}"/>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6" name="Footer Placeholder 5">
            <a:extLst>
              <a:ext uri="{FF2B5EF4-FFF2-40B4-BE49-F238E27FC236}">
                <a16:creationId xmlns:a16="http://schemas.microsoft.com/office/drawing/2014/main" id="{97B9C522-185E-4F22-9D8C-54961B0F8A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08A20-8AE9-470F-9B80-59F0D2F4BBB6}"/>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1375571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20C0-19B1-4720-9484-4EC57D7B6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D53088-1298-449B-9E69-D47058F4F7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C9368B-335B-4190-97BD-A5D57B598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0D6760-2251-4B49-B037-E2447540C3CB}"/>
              </a:ext>
            </a:extLst>
          </p:cNvPr>
          <p:cNvSpPr>
            <a:spLocks noGrp="1"/>
          </p:cNvSpPr>
          <p:nvPr>
            <p:ph type="dt" sz="half" idx="10"/>
          </p:nvPr>
        </p:nvSpPr>
        <p:spPr/>
        <p:txBody>
          <a:bodyPr/>
          <a:lstStyle/>
          <a:p>
            <a:fld id="{DDB7FDC6-8C7B-453F-BAE0-0029199C3CC8}" type="datetimeFigureOut">
              <a:rPr lang="en-US" smtClean="0"/>
              <a:t>3/17/21</a:t>
            </a:fld>
            <a:endParaRPr lang="en-US"/>
          </a:p>
        </p:txBody>
      </p:sp>
      <p:sp>
        <p:nvSpPr>
          <p:cNvPr id="6" name="Footer Placeholder 5">
            <a:extLst>
              <a:ext uri="{FF2B5EF4-FFF2-40B4-BE49-F238E27FC236}">
                <a16:creationId xmlns:a16="http://schemas.microsoft.com/office/drawing/2014/main" id="{D1B2E85A-E60F-494F-A5EE-FB0B41EF32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8316D-3DE9-4E27-8ADB-DCCF1637FF17}"/>
              </a:ext>
            </a:extLst>
          </p:cNvPr>
          <p:cNvSpPr>
            <a:spLocks noGrp="1"/>
          </p:cNvSpPr>
          <p:nvPr>
            <p:ph type="sldNum" sz="quarter" idx="12"/>
          </p:nvPr>
        </p:nvSpPr>
        <p:spPr/>
        <p:txBody>
          <a:bodyPr/>
          <a:lstStyle/>
          <a:p>
            <a:fld id="{D57C762C-AFEC-41AB-87FC-30D41D938410}" type="slidenum">
              <a:rPr lang="en-US" smtClean="0"/>
              <a:t>‹#›</a:t>
            </a:fld>
            <a:endParaRPr lang="en-US"/>
          </a:p>
        </p:txBody>
      </p:sp>
    </p:spTree>
    <p:extLst>
      <p:ext uri="{BB962C8B-B14F-4D97-AF65-F5344CB8AC3E}">
        <p14:creationId xmlns:p14="http://schemas.microsoft.com/office/powerpoint/2010/main" val="32591251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E0209A-D6F0-4307-AB02-A5C5841C43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57537-CFE5-49E4-A25B-4C2A89C996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5DD5EF-9BBC-409A-BC4A-588080223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7FDC6-8C7B-453F-BAE0-0029199C3CC8}" type="datetimeFigureOut">
              <a:rPr lang="en-US" smtClean="0"/>
              <a:t>3/17/21</a:t>
            </a:fld>
            <a:endParaRPr lang="en-US"/>
          </a:p>
        </p:txBody>
      </p:sp>
      <p:sp>
        <p:nvSpPr>
          <p:cNvPr id="5" name="Footer Placeholder 4">
            <a:extLst>
              <a:ext uri="{FF2B5EF4-FFF2-40B4-BE49-F238E27FC236}">
                <a16:creationId xmlns:a16="http://schemas.microsoft.com/office/drawing/2014/main" id="{9F9F5DBB-B6F6-432F-9535-C6F3B36FCA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A6CFA4-2F9A-475B-996D-729E0B8ECA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C762C-AFEC-41AB-87FC-30D41D938410}" type="slidenum">
              <a:rPr lang="en-US" smtClean="0"/>
              <a:t>‹#›</a:t>
            </a:fld>
            <a:endParaRPr lang="en-US"/>
          </a:p>
        </p:txBody>
      </p:sp>
    </p:spTree>
    <p:extLst>
      <p:ext uri="{BB962C8B-B14F-4D97-AF65-F5344CB8AC3E}">
        <p14:creationId xmlns:p14="http://schemas.microsoft.com/office/powerpoint/2010/main" val="145642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CE782-4944-490A-912E-EB22A1E83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161255-6D00-444E-BA2F-F1F8294C4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02255-5B30-4F80-A486-2667EAA52B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02500-2DCA-4720-8360-6E74C26DD0EA}" type="datetimeFigureOut">
              <a:rPr lang="en-US" smtClean="0"/>
              <a:t>3/17/21</a:t>
            </a:fld>
            <a:endParaRPr lang="en-US"/>
          </a:p>
        </p:txBody>
      </p:sp>
      <p:sp>
        <p:nvSpPr>
          <p:cNvPr id="5" name="Footer Placeholder 4">
            <a:extLst>
              <a:ext uri="{FF2B5EF4-FFF2-40B4-BE49-F238E27FC236}">
                <a16:creationId xmlns:a16="http://schemas.microsoft.com/office/drawing/2014/main" id="{20F56C37-A666-4386-93EC-C50FD9DF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1D3D8C-70E5-4120-972F-7D4FAE9984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72E3D-61E0-450A-AD62-EE98E486015F}" type="slidenum">
              <a:rPr lang="en-US" smtClean="0"/>
              <a:t>‹#›</a:t>
            </a:fld>
            <a:endParaRPr lang="en-US"/>
          </a:p>
        </p:txBody>
      </p:sp>
    </p:spTree>
    <p:extLst>
      <p:ext uri="{BB962C8B-B14F-4D97-AF65-F5344CB8AC3E}">
        <p14:creationId xmlns:p14="http://schemas.microsoft.com/office/powerpoint/2010/main" val="4042359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7.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9.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0.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r="4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7B0E8A-0F4B-434A-A270-49A898D1D138}"/>
              </a:ext>
            </a:extLst>
          </p:cNvPr>
          <p:cNvSpPr/>
          <p:nvPr/>
        </p:nvSpPr>
        <p:spPr>
          <a:xfrm>
            <a:off x="7659756" y="1865197"/>
            <a:ext cx="4098235" cy="17924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746E95D4-60D3-4CC3-B8C5-06F2FC5317A8}"/>
              </a:ext>
            </a:extLst>
          </p:cNvPr>
          <p:cNvSpPr txBox="1"/>
          <p:nvPr/>
        </p:nvSpPr>
        <p:spPr>
          <a:xfrm>
            <a:off x="7807960" y="3503712"/>
            <a:ext cx="3840480" cy="307777"/>
          </a:xfrm>
          <a:prstGeom prst="rect">
            <a:avLst/>
          </a:prstGeom>
          <a:solidFill>
            <a:schemeClr val="accent4"/>
          </a:solidFill>
        </p:spPr>
        <p:txBody>
          <a:bodyPr wrap="square" lIns="0" tIns="0" rIns="0" bIns="0" rtlCol="0">
            <a:spAutoFit/>
          </a:bodyPr>
          <a:lstStyle/>
          <a:p>
            <a:pPr algn="ctr"/>
            <a:r>
              <a:rPr lang="en-US" sz="2000" dirty="0">
                <a:solidFill>
                  <a:schemeClr val="bg1"/>
                </a:solidFill>
                <a:latin typeface="Chalkboard SE" panose="03050602040202020205" pitchFamily="66" charset="77"/>
              </a:rPr>
              <a:t>Goa Institute of Management</a:t>
            </a:r>
            <a:endParaRPr lang="id-ID" sz="2000" dirty="0">
              <a:solidFill>
                <a:schemeClr val="bg1"/>
              </a:solidFill>
              <a:latin typeface="Chalkboard SE" panose="03050602040202020205" pitchFamily="66" charset="77"/>
            </a:endParaRPr>
          </a:p>
        </p:txBody>
      </p:sp>
      <p:pic>
        <p:nvPicPr>
          <p:cNvPr id="3" name="Picture 2" descr="Logo&#10;&#10;Description automatically generated with low confidence">
            <a:extLst>
              <a:ext uri="{FF2B5EF4-FFF2-40B4-BE49-F238E27FC236}">
                <a16:creationId xmlns:a16="http://schemas.microsoft.com/office/drawing/2014/main" id="{531EF394-8E20-F54E-9DC2-3D35F50B8E04}"/>
              </a:ext>
            </a:extLst>
          </p:cNvPr>
          <p:cNvPicPr>
            <a:picLocks noChangeAspect="1"/>
          </p:cNvPicPr>
          <p:nvPr/>
        </p:nvPicPr>
        <p:blipFill rotWithShape="1">
          <a:blip r:embed="rId3">
            <a:extLst>
              <a:ext uri="{28A0092B-C50C-407E-A947-70E740481C1C}">
                <a14:useLocalDpi xmlns:a14="http://schemas.microsoft.com/office/drawing/2010/main" val="0"/>
              </a:ext>
            </a:extLst>
          </a:blip>
          <a:srcRect l="15873" t="9738" r="17150" b="44225"/>
          <a:stretch/>
        </p:blipFill>
        <p:spPr>
          <a:xfrm>
            <a:off x="8155878" y="365180"/>
            <a:ext cx="3144644" cy="2161478"/>
          </a:xfrm>
          <a:prstGeom prst="rect">
            <a:avLst/>
          </a:prstGeom>
        </p:spPr>
      </p:pic>
      <p:sp>
        <p:nvSpPr>
          <p:cNvPr id="2" name="Rectangle 1">
            <a:extLst>
              <a:ext uri="{FF2B5EF4-FFF2-40B4-BE49-F238E27FC236}">
                <a16:creationId xmlns:a16="http://schemas.microsoft.com/office/drawing/2014/main" id="{D9959F00-209E-4601-A9BE-D1DBF726E8E3}"/>
              </a:ext>
            </a:extLst>
          </p:cNvPr>
          <p:cNvSpPr/>
          <p:nvPr/>
        </p:nvSpPr>
        <p:spPr>
          <a:xfrm>
            <a:off x="7781903" y="2527326"/>
            <a:ext cx="3853940" cy="646331"/>
          </a:xfrm>
          <a:prstGeom prst="rect">
            <a:avLst/>
          </a:prstGeom>
        </p:spPr>
        <p:txBody>
          <a:bodyPr wrap="none">
            <a:spAutoFit/>
          </a:bodyPr>
          <a:lstStyle/>
          <a:p>
            <a:pPr algn="ctr"/>
            <a:r>
              <a:rPr lang="en-US" sz="3600" b="1" dirty="0">
                <a:latin typeface="Algerian" panose="04020705040A02060702" pitchFamily="82" charset="0"/>
              </a:rPr>
              <a:t>CRYPTOMANIACS</a:t>
            </a:r>
            <a:endParaRPr lang="id-ID" sz="3600" b="1" dirty="0">
              <a:latin typeface="Algerian" panose="04020705040A02060702" pitchFamily="82" charset="0"/>
            </a:endParaRPr>
          </a:p>
        </p:txBody>
      </p:sp>
      <p:sp>
        <p:nvSpPr>
          <p:cNvPr id="9" name="TextBox 8">
            <a:extLst>
              <a:ext uri="{FF2B5EF4-FFF2-40B4-BE49-F238E27FC236}">
                <a16:creationId xmlns:a16="http://schemas.microsoft.com/office/drawing/2014/main" id="{062360CE-EF65-4761-A013-CC9607B6021B}"/>
              </a:ext>
            </a:extLst>
          </p:cNvPr>
          <p:cNvSpPr txBox="1"/>
          <p:nvPr/>
        </p:nvSpPr>
        <p:spPr>
          <a:xfrm>
            <a:off x="7268309" y="4812172"/>
            <a:ext cx="4194094" cy="1692771"/>
          </a:xfrm>
          <a:prstGeom prst="rect">
            <a:avLst/>
          </a:prstGeom>
          <a:noFill/>
        </p:spPr>
        <p:txBody>
          <a:bodyPr wrap="square" rtlCol="0">
            <a:spAutoFit/>
          </a:bodyPr>
          <a:lstStyle/>
          <a:p>
            <a:r>
              <a:rPr lang="en-US" sz="3200" b="1" u="sng" dirty="0">
                <a:latin typeface="Chalkboard SE" panose="03050602040202020205" pitchFamily="66" charset="77"/>
              </a:rPr>
              <a:t>Presenters:</a:t>
            </a:r>
          </a:p>
          <a:p>
            <a:r>
              <a:rPr lang="en-US" dirty="0">
                <a:latin typeface="Chalkboard SE" panose="03050602040202020205" pitchFamily="66" charset="77"/>
              </a:rPr>
              <a:t>	</a:t>
            </a:r>
            <a:r>
              <a:rPr lang="en-US" sz="2400" dirty="0">
                <a:latin typeface="Chalkboard SE" panose="03050602040202020205" pitchFamily="66" charset="77"/>
              </a:rPr>
              <a:t>Himanshi Swaroop</a:t>
            </a:r>
          </a:p>
          <a:p>
            <a:r>
              <a:rPr lang="en-US" sz="2400" dirty="0">
                <a:latin typeface="Chalkboard SE" panose="03050602040202020205" pitchFamily="66" charset="77"/>
              </a:rPr>
              <a:t>	Prachi Gopalani</a:t>
            </a:r>
          </a:p>
          <a:p>
            <a:r>
              <a:rPr lang="en-US" sz="2400" dirty="0">
                <a:latin typeface="Chalkboard SE" panose="03050602040202020205" pitchFamily="66" charset="77"/>
              </a:rPr>
              <a:t>	Shivani Singh</a:t>
            </a:r>
          </a:p>
        </p:txBody>
      </p:sp>
    </p:spTree>
    <p:extLst>
      <p:ext uri="{BB962C8B-B14F-4D97-AF65-F5344CB8AC3E}">
        <p14:creationId xmlns:p14="http://schemas.microsoft.com/office/powerpoint/2010/main" val="2974741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B1FDA-D09B-7D4F-8601-B5EC2AD79291}"/>
              </a:ext>
            </a:extLst>
          </p:cNvPr>
          <p:cNvSpPr>
            <a:spLocks noGrp="1"/>
          </p:cNvSpPr>
          <p:nvPr>
            <p:ph type="title"/>
          </p:nvPr>
        </p:nvSpPr>
        <p:spPr>
          <a:xfrm>
            <a:off x="5297762" y="329184"/>
            <a:ext cx="6251110" cy="1783080"/>
          </a:xfrm>
        </p:spPr>
        <p:txBody>
          <a:bodyPr anchor="b">
            <a:normAutofit/>
          </a:bodyPr>
          <a:lstStyle/>
          <a:p>
            <a:r>
              <a:rPr lang="en-US" sz="5400" dirty="0">
                <a:latin typeface="Chalkboard SE" panose="03050602040202020205" pitchFamily="66" charset="77"/>
              </a:rPr>
              <a:t>About Mark </a:t>
            </a:r>
            <a:r>
              <a:rPr lang="en-US" sz="5400" dirty="0" err="1">
                <a:latin typeface="Chalkboard SE" panose="03050602040202020205" pitchFamily="66" charset="77"/>
              </a:rPr>
              <a:t>Minervini</a:t>
            </a:r>
            <a:endParaRPr lang="en-US" sz="5400" dirty="0">
              <a:latin typeface="Chalkboard SE" panose="03050602040202020205" pitchFamily="66" charset="77"/>
            </a:endParaRPr>
          </a:p>
        </p:txBody>
      </p:sp>
      <p:pic>
        <p:nvPicPr>
          <p:cNvPr id="1026" name="Picture 2" descr="Mark Minervini (@markminervini) | Twitter">
            <a:extLst>
              <a:ext uri="{FF2B5EF4-FFF2-40B4-BE49-F238E27FC236}">
                <a16:creationId xmlns:a16="http://schemas.microsoft.com/office/drawing/2014/main" id="{7DF6600A-B595-F04B-96D0-FCB131BDE6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19" r="20170"/>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EA5E8B-3277-8941-85AC-DB2CFF809525}"/>
              </a:ext>
            </a:extLst>
          </p:cNvPr>
          <p:cNvSpPr>
            <a:spLocks noGrp="1"/>
          </p:cNvSpPr>
          <p:nvPr>
            <p:ph idx="1"/>
          </p:nvPr>
        </p:nvSpPr>
        <p:spPr>
          <a:xfrm>
            <a:off x="5297762" y="2706624"/>
            <a:ext cx="6251110" cy="3483864"/>
          </a:xfrm>
        </p:spPr>
        <p:txBody>
          <a:bodyPr>
            <a:normAutofit lnSpcReduction="10000"/>
          </a:bodyPr>
          <a:lstStyle/>
          <a:p>
            <a:r>
              <a:rPr lang="en-US" sz="1900" dirty="0">
                <a:latin typeface="Chalkboard SE" panose="03050602040202020205" pitchFamily="66" charset="77"/>
              </a:rPr>
              <a:t>He is considered one of America's most successful stock traders</a:t>
            </a:r>
          </a:p>
          <a:p>
            <a:r>
              <a:rPr lang="en-US" sz="1900" dirty="0">
                <a:latin typeface="Chalkboard SE" panose="03050602040202020205" pitchFamily="66" charset="77"/>
              </a:rPr>
              <a:t>A veteran of Wall Street for more than 35 years. </a:t>
            </a:r>
          </a:p>
          <a:p>
            <a:r>
              <a:rPr lang="en-US" sz="1900" dirty="0">
                <a:latin typeface="Chalkboard SE" panose="03050602040202020205" pitchFamily="66" charset="77"/>
              </a:rPr>
              <a:t>He is the author of the best-selling books </a:t>
            </a:r>
            <a:r>
              <a:rPr lang="en-US" sz="1900" b="1" dirty="0">
                <a:solidFill>
                  <a:schemeClr val="accent1">
                    <a:lumMod val="75000"/>
                  </a:schemeClr>
                </a:solidFill>
                <a:latin typeface="Chalkboard SE" panose="03050602040202020205" pitchFamily="66" charset="77"/>
              </a:rPr>
              <a:t>Trade Like a</a:t>
            </a:r>
            <a:r>
              <a:rPr lang="en-US" sz="1900" dirty="0">
                <a:solidFill>
                  <a:srgbClr val="0070C0"/>
                </a:solidFill>
                <a:latin typeface="Chalkboard SE" panose="03050602040202020205" pitchFamily="66" charset="77"/>
              </a:rPr>
              <a:t> </a:t>
            </a:r>
            <a:r>
              <a:rPr lang="en-US" sz="1900" b="1" dirty="0">
                <a:solidFill>
                  <a:schemeClr val="accent1">
                    <a:lumMod val="75000"/>
                  </a:schemeClr>
                </a:solidFill>
                <a:latin typeface="Chalkboard SE" panose="03050602040202020205" pitchFamily="66" charset="77"/>
              </a:rPr>
              <a:t>Stock Market Wizard</a:t>
            </a:r>
            <a:r>
              <a:rPr lang="en-US" sz="1900" b="1" dirty="0">
                <a:latin typeface="Chalkboard SE" panose="03050602040202020205" pitchFamily="66" charset="77"/>
              </a:rPr>
              <a:t> </a:t>
            </a:r>
            <a:r>
              <a:rPr lang="en-US" sz="1900" dirty="0">
                <a:latin typeface="Chalkboard SE" panose="03050602040202020205" pitchFamily="66" charset="77"/>
              </a:rPr>
              <a:t>and </a:t>
            </a:r>
            <a:r>
              <a:rPr lang="en-US" sz="1900" b="1" dirty="0">
                <a:solidFill>
                  <a:schemeClr val="accent1">
                    <a:lumMod val="75000"/>
                  </a:schemeClr>
                </a:solidFill>
                <a:latin typeface="Chalkboard SE" panose="03050602040202020205" pitchFamily="66" charset="77"/>
              </a:rPr>
              <a:t>Think and Trade Like a Champion</a:t>
            </a:r>
            <a:r>
              <a:rPr lang="en-US" sz="1900" dirty="0">
                <a:solidFill>
                  <a:schemeClr val="accent1">
                    <a:lumMod val="75000"/>
                  </a:schemeClr>
                </a:solidFill>
                <a:latin typeface="Chalkboard SE" panose="03050602040202020205" pitchFamily="66" charset="77"/>
              </a:rPr>
              <a:t>.</a:t>
            </a:r>
            <a:r>
              <a:rPr lang="en-US" sz="1900" dirty="0">
                <a:latin typeface="Chalkboard SE" panose="03050602040202020205" pitchFamily="66" charset="77"/>
              </a:rPr>
              <a:t> </a:t>
            </a:r>
          </a:p>
          <a:p>
            <a:r>
              <a:rPr lang="en-US" sz="1900" dirty="0">
                <a:latin typeface="Chalkboard SE" panose="03050602040202020205" pitchFamily="66" charset="77"/>
              </a:rPr>
              <a:t>Starting with only a few thousand dollars, Mark turned his personal trading account into millions, averaging 220% per year for more than five consecutive years with only one losing quarter; an incredible 33,500% total return. To put that in perspective, a $10,000 account would explode to more than $3 million in just 5 years.</a:t>
            </a:r>
          </a:p>
          <a:p>
            <a:endParaRPr lang="en-US" sz="1900" dirty="0"/>
          </a:p>
        </p:txBody>
      </p:sp>
    </p:spTree>
    <p:extLst>
      <p:ext uri="{BB962C8B-B14F-4D97-AF65-F5344CB8AC3E}">
        <p14:creationId xmlns:p14="http://schemas.microsoft.com/office/powerpoint/2010/main" val="604098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Think and Trade Like a Champion (Mark Minervini)">
            <a:extLst>
              <a:ext uri="{FF2B5EF4-FFF2-40B4-BE49-F238E27FC236}">
                <a16:creationId xmlns:a16="http://schemas.microsoft.com/office/drawing/2014/main" id="{5275D21E-352B-A744-A402-9E8E3C4AC4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1211312"/>
            <a:ext cx="3425957" cy="443489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B84BC7D-727B-FD42-8A17-A6ECF254482F}"/>
              </a:ext>
            </a:extLst>
          </p:cNvPr>
          <p:cNvSpPr>
            <a:spLocks noGrp="1"/>
          </p:cNvSpPr>
          <p:nvPr>
            <p:ph idx="1"/>
          </p:nvPr>
        </p:nvSpPr>
        <p:spPr>
          <a:xfrm>
            <a:off x="4705476" y="1351578"/>
            <a:ext cx="7161017" cy="4154361"/>
          </a:xfrm>
        </p:spPr>
        <p:txBody>
          <a:bodyPr>
            <a:normAutofit/>
          </a:bodyPr>
          <a:lstStyle/>
          <a:p>
            <a:r>
              <a:rPr lang="en-US" sz="2400" dirty="0">
                <a:latin typeface="Chalkboard SE" panose="03050602040202020205" pitchFamily="66" charset="77"/>
              </a:rPr>
              <a:t>In Mark’s first book: Trade Like A Stock Market Wizard he published his Trend Template.</a:t>
            </a:r>
          </a:p>
          <a:p>
            <a:r>
              <a:rPr lang="en-IN" sz="2400" dirty="0">
                <a:latin typeface="Chalkboard SE" panose="03050602040202020205" pitchFamily="66" charset="77"/>
              </a:rPr>
              <a:t>He uses that to filter out stocks using some technical criteria before doing an additional research on them.</a:t>
            </a:r>
          </a:p>
          <a:p>
            <a:r>
              <a:rPr lang="en-IN" sz="2400" dirty="0">
                <a:latin typeface="Chalkboard SE" panose="03050602040202020205" pitchFamily="66" charset="77"/>
              </a:rPr>
              <a:t>“The Trend Template is a qualifier. If a stock doesn’t meet the Trend Template criteria, I don’t consider it. Even if the fundamentals are compelling, the stock must be in a long-term uptrend—as defined by the Trend Template—for me to consider it as a candidate.”</a:t>
            </a:r>
            <a:endParaRPr lang="en-US" sz="2400" dirty="0">
              <a:latin typeface="Chalkboard SE" panose="03050602040202020205" pitchFamily="66" charset="77"/>
            </a:endParaRPr>
          </a:p>
        </p:txBody>
      </p:sp>
    </p:spTree>
    <p:extLst>
      <p:ext uri="{BB962C8B-B14F-4D97-AF65-F5344CB8AC3E}">
        <p14:creationId xmlns:p14="http://schemas.microsoft.com/office/powerpoint/2010/main" val="1705739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E0511BA-CDA8-4ADF-BC49-F7D2C880E46A}"/>
              </a:ext>
            </a:extLst>
          </p:cNvPr>
          <p:cNvSpPr>
            <a:spLocks noGrp="1"/>
          </p:cNvSpPr>
          <p:nvPr>
            <p:ph type="title"/>
          </p:nvPr>
        </p:nvSpPr>
        <p:spPr>
          <a:xfrm>
            <a:off x="838201" y="365125"/>
            <a:ext cx="5393360" cy="1325563"/>
          </a:xfrm>
        </p:spPr>
        <p:txBody>
          <a:bodyPr>
            <a:normAutofit/>
          </a:bodyPr>
          <a:lstStyle/>
          <a:p>
            <a:r>
              <a:rPr lang="en-US" dirty="0">
                <a:latin typeface="Chalkboard SE" panose="03050602040202020205" pitchFamily="66" charset="77"/>
              </a:rPr>
              <a:t>The </a:t>
            </a:r>
            <a:r>
              <a:rPr lang="en-US" dirty="0" err="1">
                <a:latin typeface="Chalkboard SE" panose="03050602040202020205" pitchFamily="66" charset="77"/>
              </a:rPr>
              <a:t>Minervini</a:t>
            </a:r>
            <a:r>
              <a:rPr lang="en-US" dirty="0">
                <a:latin typeface="Chalkboard SE" panose="03050602040202020205" pitchFamily="66" charset="77"/>
              </a:rPr>
              <a:t> Principles</a:t>
            </a:r>
          </a:p>
        </p:txBody>
      </p:sp>
      <p:sp>
        <p:nvSpPr>
          <p:cNvPr id="82" name="Freeform: Shape 8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Oval 8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8196" name="Picture 4" descr="Market Finance Chart, market financial appreciation transparent background  PNG clipart | HiClipart">
            <a:extLst>
              <a:ext uri="{FF2B5EF4-FFF2-40B4-BE49-F238E27FC236}">
                <a16:creationId xmlns:a16="http://schemas.microsoft.com/office/drawing/2014/main" id="{DF0CB36C-A900-B942-87E4-84C403F28C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0" r="1" b="1"/>
          <a:stretch/>
        </p:blipFill>
        <p:spPr bwMode="auto">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pattFill prst="pct5">
            <a:fgClr>
              <a:schemeClr val="accent1"/>
            </a:fgClr>
            <a:bgClr>
              <a:schemeClr val="bg1"/>
            </a:bgClr>
          </a:pattFill>
        </p:spPr>
      </p:pic>
      <p:sp>
        <p:nvSpPr>
          <p:cNvPr id="88" name="Freeform: Shape 8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90" name="Straight Connector 8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9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5112E020-5E2D-4F29-84F2-278F4DD500B7}"/>
              </a:ext>
            </a:extLst>
          </p:cNvPr>
          <p:cNvGraphicFramePr>
            <a:graphicFrameLocks noGrp="1"/>
          </p:cNvGraphicFramePr>
          <p:nvPr>
            <p:ph idx="1"/>
            <p:extLst>
              <p:ext uri="{D42A27DB-BD31-4B8C-83A1-F6EECF244321}">
                <p14:modId xmlns:p14="http://schemas.microsoft.com/office/powerpoint/2010/main" val="354768198"/>
              </p:ext>
            </p:extLst>
          </p:nvPr>
        </p:nvGraphicFramePr>
        <p:xfrm>
          <a:off x="838200" y="1825625"/>
          <a:ext cx="5393361" cy="4872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1436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Arc 136">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C87B2A-5DAF-B14E-887D-64C86F7C9D99}"/>
              </a:ext>
            </a:extLst>
          </p:cNvPr>
          <p:cNvSpPr>
            <a:spLocks noGrp="1"/>
          </p:cNvSpPr>
          <p:nvPr>
            <p:ph type="title"/>
          </p:nvPr>
        </p:nvSpPr>
        <p:spPr>
          <a:xfrm>
            <a:off x="892818" y="1907655"/>
            <a:ext cx="5085580" cy="1850116"/>
          </a:xfrm>
        </p:spPr>
        <p:txBody>
          <a:bodyPr vert="horz" lIns="91440" tIns="45720" rIns="91440" bIns="45720" rtlCol="0" anchor="b">
            <a:normAutofit fontScale="90000"/>
          </a:bodyPr>
          <a:lstStyle/>
          <a:p>
            <a:r>
              <a:rPr lang="en-US" sz="6000" dirty="0">
                <a:solidFill>
                  <a:schemeClr val="bg1"/>
                </a:solidFill>
                <a:latin typeface="Chalkboard SE" panose="03050602040202020205" pitchFamily="66" charset="77"/>
              </a:rPr>
              <a:t>Model Building and Training</a:t>
            </a:r>
          </a:p>
        </p:txBody>
      </p:sp>
      <p:sp>
        <p:nvSpPr>
          <p:cNvPr id="139" name="Oval 138">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Science Cartoon">
            <a:extLst>
              <a:ext uri="{FF2B5EF4-FFF2-40B4-BE49-F238E27FC236}">
                <a16:creationId xmlns:a16="http://schemas.microsoft.com/office/drawing/2014/main" id="{C67AC822-EAE9-A947-A6CF-4A128E228B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
          <a:stretch/>
        </p:blipFill>
        <p:spPr bwMode="auto">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46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0432FB6-46DF-4B3D-B25A-4ECAF49F8019}"/>
              </a:ext>
            </a:extLst>
          </p:cNvPr>
          <p:cNvSpPr>
            <a:spLocks noGrp="1"/>
          </p:cNvSpPr>
          <p:nvPr>
            <p:ph type="title"/>
          </p:nvPr>
        </p:nvSpPr>
        <p:spPr>
          <a:xfrm>
            <a:off x="838201" y="365126"/>
            <a:ext cx="5257799" cy="1070136"/>
          </a:xfrm>
        </p:spPr>
        <p:txBody>
          <a:bodyPr>
            <a:normAutofit/>
          </a:bodyPr>
          <a:lstStyle/>
          <a:p>
            <a:r>
              <a:rPr lang="en-US" dirty="0">
                <a:latin typeface="Chalkboard SE" panose="03050602040202020205" pitchFamily="66" charset="77"/>
              </a:rPr>
              <a:t>LSTM MODEL</a:t>
            </a:r>
          </a:p>
        </p:txBody>
      </p:sp>
      <p:sp>
        <p:nvSpPr>
          <p:cNvPr id="80" name="Freeform: Shape 7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Oval 8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170" name="Picture 2" descr="Recurrent Neural Networks - Recurrent Neural Network - Free Transparent PNG  Clipart Images Download">
            <a:extLst>
              <a:ext uri="{FF2B5EF4-FFF2-40B4-BE49-F238E27FC236}">
                <a16:creationId xmlns:a16="http://schemas.microsoft.com/office/drawing/2014/main" id="{BEBA6ED1-F059-4F45-A462-287691867B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8" b="-2"/>
          <a:stretch/>
        </p:blipFill>
        <p:spPr bwMode="auto">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88" name="Straight Connector 8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BBA4D83B-EA69-4EC8-AB02-0C1D984C2CAC}"/>
              </a:ext>
            </a:extLst>
          </p:cNvPr>
          <p:cNvGraphicFramePr>
            <a:graphicFrameLocks noGrp="1"/>
          </p:cNvGraphicFramePr>
          <p:nvPr>
            <p:ph idx="1"/>
            <p:extLst>
              <p:ext uri="{D42A27DB-BD31-4B8C-83A1-F6EECF244321}">
                <p14:modId xmlns:p14="http://schemas.microsoft.com/office/powerpoint/2010/main" val="193083459"/>
              </p:ext>
            </p:extLst>
          </p:nvPr>
        </p:nvGraphicFramePr>
        <p:xfrm>
          <a:off x="838201" y="1435262"/>
          <a:ext cx="5393360" cy="4741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6089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0432FB6-46DF-4B3D-B25A-4ECAF49F8019}"/>
              </a:ext>
            </a:extLst>
          </p:cNvPr>
          <p:cNvSpPr>
            <a:spLocks noGrp="1"/>
          </p:cNvSpPr>
          <p:nvPr>
            <p:ph type="title"/>
          </p:nvPr>
        </p:nvSpPr>
        <p:spPr>
          <a:xfrm>
            <a:off x="838201" y="365126"/>
            <a:ext cx="5257799" cy="1070136"/>
          </a:xfrm>
        </p:spPr>
        <p:txBody>
          <a:bodyPr>
            <a:normAutofit/>
          </a:bodyPr>
          <a:lstStyle/>
          <a:p>
            <a:r>
              <a:rPr lang="en-US" dirty="0">
                <a:latin typeface="Chalkboard SE" panose="03050602040202020205" pitchFamily="66" charset="77"/>
              </a:rPr>
              <a:t>ARIMA MODEL</a:t>
            </a:r>
          </a:p>
        </p:txBody>
      </p:sp>
      <p:sp>
        <p:nvSpPr>
          <p:cNvPr id="80" name="Freeform: Shape 79">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Oval 81">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88" name="Straight Connector 8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0" name="Freeform: Shape 89">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BBA4D83B-EA69-4EC8-AB02-0C1D984C2CAC}"/>
              </a:ext>
            </a:extLst>
          </p:cNvPr>
          <p:cNvGraphicFramePr>
            <a:graphicFrameLocks noGrp="1"/>
          </p:cNvGraphicFramePr>
          <p:nvPr>
            <p:ph idx="1"/>
            <p:extLst>
              <p:ext uri="{D42A27DB-BD31-4B8C-83A1-F6EECF244321}">
                <p14:modId xmlns:p14="http://schemas.microsoft.com/office/powerpoint/2010/main" val="675794479"/>
              </p:ext>
            </p:extLst>
          </p:nvPr>
        </p:nvGraphicFramePr>
        <p:xfrm>
          <a:off x="838201" y="1800388"/>
          <a:ext cx="4544273" cy="4376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Sorry ARIMA, but I'm Going Bayesian | Stitch Fix Technology – Multithreaded">
            <a:extLst>
              <a:ext uri="{FF2B5EF4-FFF2-40B4-BE49-F238E27FC236}">
                <a16:creationId xmlns:a16="http://schemas.microsoft.com/office/drawing/2014/main" id="{3C921D7A-47C1-AD42-A5F5-0FB4E97C3D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778" t="5869" r="15398" b="13996"/>
          <a:stretch/>
        </p:blipFill>
        <p:spPr bwMode="auto">
          <a:xfrm>
            <a:off x="7728582" y="1454713"/>
            <a:ext cx="4063096" cy="348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896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BFC53-144E-44F2-BA6D-6D4BD19B5721}"/>
              </a:ext>
            </a:extLst>
          </p:cNvPr>
          <p:cNvSpPr>
            <a:spLocks noGrp="1"/>
          </p:cNvSpPr>
          <p:nvPr>
            <p:ph type="title"/>
          </p:nvPr>
        </p:nvSpPr>
        <p:spPr>
          <a:xfrm>
            <a:off x="606295" y="341856"/>
            <a:ext cx="4560584" cy="1128068"/>
          </a:xfrm>
        </p:spPr>
        <p:txBody>
          <a:bodyPr anchor="ctr">
            <a:normAutofit/>
          </a:bodyPr>
          <a:lstStyle/>
          <a:p>
            <a:r>
              <a:rPr lang="en-US" sz="2500" b="1" dirty="0">
                <a:latin typeface="Chalkboard SE" panose="03050602040202020205" pitchFamily="66" charset="77"/>
              </a:rPr>
              <a:t>Why LSTM FOR STOCK PREDICTION?</a:t>
            </a:r>
            <a:br>
              <a:rPr lang="en-US" sz="2500" dirty="0"/>
            </a:br>
            <a:endParaRPr lang="en-US" sz="2500" dirty="0"/>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ales Forecasting. The art and science of predictive sales… | by Momentum  London | Medium">
            <a:extLst>
              <a:ext uri="{FF2B5EF4-FFF2-40B4-BE49-F238E27FC236}">
                <a16:creationId xmlns:a16="http://schemas.microsoft.com/office/drawing/2014/main" id="{3EEEEE8C-CE62-1B49-BC07-D253709E7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26" r="18691" b="2"/>
          <a:stretch/>
        </p:blipFill>
        <p:spPr bwMode="auto">
          <a:xfrm>
            <a:off x="5959157" y="799351"/>
            <a:ext cx="5444041" cy="5277357"/>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CA1D9A8E-F480-7548-9D5E-97917AC32C5D}"/>
              </a:ext>
            </a:extLst>
          </p:cNvPr>
          <p:cNvSpPr/>
          <p:nvPr/>
        </p:nvSpPr>
        <p:spPr>
          <a:xfrm>
            <a:off x="550446" y="1201194"/>
            <a:ext cx="5053137" cy="1778749"/>
          </a:xfrm>
          <a:custGeom>
            <a:avLst/>
            <a:gdLst>
              <a:gd name="connsiteX0" fmla="*/ 0 w 5053137"/>
              <a:gd name="connsiteY0" fmla="*/ 368317 h 2209859"/>
              <a:gd name="connsiteX1" fmla="*/ 368317 w 5053137"/>
              <a:gd name="connsiteY1" fmla="*/ 0 h 2209859"/>
              <a:gd name="connsiteX2" fmla="*/ 4684820 w 5053137"/>
              <a:gd name="connsiteY2" fmla="*/ 0 h 2209859"/>
              <a:gd name="connsiteX3" fmla="*/ 5053137 w 5053137"/>
              <a:gd name="connsiteY3" fmla="*/ 368317 h 2209859"/>
              <a:gd name="connsiteX4" fmla="*/ 5053137 w 5053137"/>
              <a:gd name="connsiteY4" fmla="*/ 1841542 h 2209859"/>
              <a:gd name="connsiteX5" fmla="*/ 4684820 w 5053137"/>
              <a:gd name="connsiteY5" fmla="*/ 2209859 h 2209859"/>
              <a:gd name="connsiteX6" fmla="*/ 368317 w 5053137"/>
              <a:gd name="connsiteY6" fmla="*/ 2209859 h 2209859"/>
              <a:gd name="connsiteX7" fmla="*/ 0 w 5053137"/>
              <a:gd name="connsiteY7" fmla="*/ 1841542 h 2209859"/>
              <a:gd name="connsiteX8" fmla="*/ 0 w 5053137"/>
              <a:gd name="connsiteY8" fmla="*/ 368317 h 220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3137" h="2209859">
                <a:moveTo>
                  <a:pt x="0" y="368317"/>
                </a:moveTo>
                <a:cubicBezTo>
                  <a:pt x="0" y="164901"/>
                  <a:pt x="164901" y="0"/>
                  <a:pt x="368317" y="0"/>
                </a:cubicBezTo>
                <a:lnTo>
                  <a:pt x="4684820" y="0"/>
                </a:lnTo>
                <a:cubicBezTo>
                  <a:pt x="4888236" y="0"/>
                  <a:pt x="5053137" y="164901"/>
                  <a:pt x="5053137" y="368317"/>
                </a:cubicBezTo>
                <a:lnTo>
                  <a:pt x="5053137" y="1841542"/>
                </a:lnTo>
                <a:cubicBezTo>
                  <a:pt x="5053137" y="2044958"/>
                  <a:pt x="4888236" y="2209859"/>
                  <a:pt x="4684820" y="2209859"/>
                </a:cubicBezTo>
                <a:lnTo>
                  <a:pt x="368317" y="2209859"/>
                </a:lnTo>
                <a:cubicBezTo>
                  <a:pt x="164901" y="2209859"/>
                  <a:pt x="0" y="2044958"/>
                  <a:pt x="0" y="1841542"/>
                </a:cubicBezTo>
                <a:lnTo>
                  <a:pt x="0" y="368317"/>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8836" tIns="168836" rIns="168836" bIns="168836" numCol="1" spcCol="1270" anchor="ctr" anchorCtr="0">
            <a:noAutofit/>
          </a:bodyPr>
          <a:lstStyle/>
          <a:p>
            <a:pPr marL="0" lvl="0" indent="0" algn="l" defTabSz="711200">
              <a:lnSpc>
                <a:spcPct val="90000"/>
              </a:lnSpc>
              <a:spcBef>
                <a:spcPct val="0"/>
              </a:spcBef>
              <a:spcAft>
                <a:spcPct val="35000"/>
              </a:spcAft>
              <a:buNone/>
            </a:pPr>
            <a:r>
              <a:rPr lang="en-US" kern="1200" dirty="0">
                <a:latin typeface="Chalkboard SE" panose="03050602040202020205" pitchFamily="66" charset="77"/>
              </a:rPr>
              <a:t>LSTMs are very powerful in sequence prediction problems because they’re able to store past information. This is important in our case because the previous price of a stock is crucial in predicting its future price.</a:t>
            </a:r>
          </a:p>
        </p:txBody>
      </p:sp>
      <p:sp>
        <p:nvSpPr>
          <p:cNvPr id="8" name="Rectangle 7">
            <a:extLst>
              <a:ext uri="{FF2B5EF4-FFF2-40B4-BE49-F238E27FC236}">
                <a16:creationId xmlns:a16="http://schemas.microsoft.com/office/drawing/2014/main" id="{1815CDE0-8A84-584E-B1CF-14CC5709F084}"/>
              </a:ext>
            </a:extLst>
          </p:cNvPr>
          <p:cNvSpPr/>
          <p:nvPr/>
        </p:nvSpPr>
        <p:spPr>
          <a:xfrm>
            <a:off x="550446" y="3071994"/>
            <a:ext cx="4672281" cy="3139321"/>
          </a:xfrm>
          <a:prstGeom prst="rect">
            <a:avLst/>
          </a:prstGeom>
        </p:spPr>
        <p:txBody>
          <a:bodyPr wrap="square">
            <a:spAutoFit/>
          </a:bodyPr>
          <a:lstStyle/>
          <a:p>
            <a:pPr marL="285750" indent="-285750">
              <a:buFont typeface="Arial" panose="020B0604020202020204" pitchFamily="34" charset="0"/>
              <a:buChar char="•"/>
            </a:pPr>
            <a:r>
              <a:rPr lang="en-IN" dirty="0">
                <a:solidFill>
                  <a:srgbClr val="000000"/>
                </a:solidFill>
                <a:latin typeface="Chalkboard SE" panose="03050602040202020205" pitchFamily="66" charset="77"/>
              </a:rPr>
              <a:t>LSTM has an advantage over traditional neural networks due to its capability to process the entire sequence of data.</a:t>
            </a:r>
          </a:p>
          <a:p>
            <a:pPr marL="285750" indent="-285750">
              <a:buFont typeface="Arial" panose="020B0604020202020204" pitchFamily="34" charset="0"/>
              <a:buChar char="•"/>
            </a:pPr>
            <a:r>
              <a:rPr lang="en-US" dirty="0">
                <a:latin typeface="Chalkboard SE" panose="03050602040202020205"/>
              </a:rPr>
              <a:t>Capable of </a:t>
            </a:r>
            <a:r>
              <a:rPr lang="en-US" dirty="0" err="1">
                <a:latin typeface="Chalkboard SE" panose="03050602040202020205"/>
              </a:rPr>
              <a:t>analysing</a:t>
            </a:r>
            <a:r>
              <a:rPr lang="en-US" dirty="0">
                <a:latin typeface="Chalkboard SE" panose="03050602040202020205"/>
              </a:rPr>
              <a:t> and exploiting the interactions and patterns existing in data through a self-learning process </a:t>
            </a:r>
          </a:p>
          <a:p>
            <a:pPr marL="285750" indent="-285750">
              <a:buFont typeface="Arial" panose="020B0604020202020204" pitchFamily="34" charset="0"/>
              <a:buChar char="•"/>
            </a:pPr>
            <a:r>
              <a:rPr lang="en-US" dirty="0">
                <a:latin typeface="Chalkboard SE" panose="03050602040202020205"/>
              </a:rPr>
              <a:t>Makes good predictions because it analyses the interactions and hidden patterns within the data </a:t>
            </a:r>
          </a:p>
          <a:p>
            <a:pPr marL="285750" indent="-285750">
              <a:buFont typeface="Arial" panose="020B0604020202020204" pitchFamily="34" charset="0"/>
              <a:buChar char="•"/>
            </a:pPr>
            <a:r>
              <a:rPr lang="en-US" dirty="0">
                <a:latin typeface="Chalkboard SE" panose="03050602040202020205"/>
              </a:rPr>
              <a:t>Good in remembering information for long time</a:t>
            </a:r>
          </a:p>
        </p:txBody>
      </p:sp>
    </p:spTree>
    <p:extLst>
      <p:ext uri="{BB962C8B-B14F-4D97-AF65-F5344CB8AC3E}">
        <p14:creationId xmlns:p14="http://schemas.microsoft.com/office/powerpoint/2010/main" val="1245270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Stock Market Prediction Icon of Colored Outline style - Available in SVG,  PNG, EPS, AI &amp; Icon fonts">
            <a:extLst>
              <a:ext uri="{FF2B5EF4-FFF2-40B4-BE49-F238E27FC236}">
                <a16:creationId xmlns:a16="http://schemas.microsoft.com/office/drawing/2014/main" id="{B3B54D9A-098F-424D-92C5-8FCE0EFAC2E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458" r="-1" b="-1"/>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9FA5927-25B9-9E46-AAA0-9426D1841C91}"/>
              </a:ext>
            </a:extLst>
          </p:cNvPr>
          <p:cNvSpPr>
            <a:spLocks noGrp="1"/>
          </p:cNvSpPr>
          <p:nvPr>
            <p:ph idx="1"/>
          </p:nvPr>
        </p:nvSpPr>
        <p:spPr>
          <a:xfrm>
            <a:off x="6261100" y="1572200"/>
            <a:ext cx="5614874" cy="3733800"/>
          </a:xfrm>
        </p:spPr>
        <p:txBody>
          <a:bodyPr anchor="ctr">
            <a:normAutofit/>
          </a:bodyPr>
          <a:lstStyle/>
          <a:p>
            <a:r>
              <a:rPr lang="en-US" sz="2400" dirty="0">
                <a:latin typeface="Chalkboard SE" panose="03050602040202020205"/>
              </a:rPr>
              <a:t>ARIMA &amp; SARIMA models are regression-based approaches to the problem, they are hardly able to model data with nonlinear relationships between parameters. </a:t>
            </a:r>
          </a:p>
          <a:p>
            <a:r>
              <a:rPr lang="en-US" sz="2400" dirty="0">
                <a:latin typeface="Chalkboard SE" panose="03050602040202020205"/>
              </a:rPr>
              <a:t>There are some assumptions about data when conducting statistical tests that need to be held in order to have a meaningful model (e.g., constant standard deviation).</a:t>
            </a:r>
          </a:p>
        </p:txBody>
      </p:sp>
    </p:spTree>
    <p:extLst>
      <p:ext uri="{BB962C8B-B14F-4D97-AF65-F5344CB8AC3E}">
        <p14:creationId xmlns:p14="http://schemas.microsoft.com/office/powerpoint/2010/main" val="55394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134">
            <a:extLst>
              <a:ext uri="{FF2B5EF4-FFF2-40B4-BE49-F238E27FC236}">
                <a16:creationId xmlns:a16="http://schemas.microsoft.com/office/drawing/2014/main" id="{B7694FDC-A66D-47C8-B5A5-E5FEE8256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BF488855-9ECA-AF43-9960-49556A4D8A2A}"/>
              </a:ext>
            </a:extLst>
          </p:cNvPr>
          <p:cNvSpPr>
            <a:spLocks noGrp="1"/>
          </p:cNvSpPr>
          <p:nvPr>
            <p:ph type="title"/>
          </p:nvPr>
        </p:nvSpPr>
        <p:spPr>
          <a:xfrm>
            <a:off x="766243" y="662399"/>
            <a:ext cx="4842933" cy="995268"/>
          </a:xfrm>
        </p:spPr>
        <p:txBody>
          <a:bodyPr anchor="t">
            <a:normAutofit/>
          </a:bodyPr>
          <a:lstStyle/>
          <a:p>
            <a:r>
              <a:rPr lang="en-US" dirty="0">
                <a:latin typeface="Chalkboard SE" panose="03050602040202020205" pitchFamily="66" charset="77"/>
              </a:rPr>
              <a:t>ARIMA Limitations</a:t>
            </a:r>
          </a:p>
        </p:txBody>
      </p:sp>
      <p:sp>
        <p:nvSpPr>
          <p:cNvPr id="3" name="Content Placeholder 2">
            <a:extLst>
              <a:ext uri="{FF2B5EF4-FFF2-40B4-BE49-F238E27FC236}">
                <a16:creationId xmlns:a16="http://schemas.microsoft.com/office/drawing/2014/main" id="{2BBEE08E-D079-3A40-8D67-26642B55791A}"/>
              </a:ext>
            </a:extLst>
          </p:cNvPr>
          <p:cNvSpPr>
            <a:spLocks noGrp="1"/>
          </p:cNvSpPr>
          <p:nvPr>
            <p:ph idx="1"/>
          </p:nvPr>
        </p:nvSpPr>
        <p:spPr>
          <a:xfrm>
            <a:off x="654711" y="1919070"/>
            <a:ext cx="4849708" cy="3844800"/>
          </a:xfrm>
        </p:spPr>
        <p:txBody>
          <a:bodyPr>
            <a:normAutofit fontScale="92500" lnSpcReduction="10000"/>
          </a:bodyPr>
          <a:lstStyle/>
          <a:p>
            <a:r>
              <a:rPr lang="en-US" sz="2000" dirty="0">
                <a:solidFill>
                  <a:schemeClr val="tx1">
                    <a:lumMod val="95000"/>
                    <a:lumOff val="5000"/>
                    <a:alpha val="60000"/>
                  </a:schemeClr>
                </a:solidFill>
                <a:latin typeface="Chalkboard SE" panose="03050602040202020205" pitchFamily="66" charset="77"/>
              </a:rPr>
              <a:t>Does not work well for nonlinear time series</a:t>
            </a:r>
          </a:p>
          <a:p>
            <a:r>
              <a:rPr lang="en-US" sz="2000" dirty="0">
                <a:solidFill>
                  <a:schemeClr val="tx1">
                    <a:lumMod val="95000"/>
                    <a:lumOff val="5000"/>
                    <a:alpha val="60000"/>
                  </a:schemeClr>
                </a:solidFill>
                <a:latin typeface="Chalkboard SE" panose="03050602040202020205" pitchFamily="66" charset="77"/>
              </a:rPr>
              <a:t>The model determined for one series will not be suitable for another</a:t>
            </a:r>
          </a:p>
          <a:p>
            <a:r>
              <a:rPr lang="en-US" sz="2000" dirty="0">
                <a:solidFill>
                  <a:schemeClr val="tx1">
                    <a:lumMod val="95000"/>
                    <a:lumOff val="5000"/>
                    <a:alpha val="60000"/>
                  </a:schemeClr>
                </a:solidFill>
                <a:latin typeface="Chalkboard SE" panose="03050602040202020205" pitchFamily="66" charset="77"/>
              </a:rPr>
              <a:t>Requires more data</a:t>
            </a:r>
          </a:p>
          <a:p>
            <a:r>
              <a:rPr lang="en-US" sz="2000" dirty="0">
                <a:solidFill>
                  <a:schemeClr val="tx1">
                    <a:lumMod val="95000"/>
                    <a:lumOff val="5000"/>
                    <a:alpha val="60000"/>
                  </a:schemeClr>
                </a:solidFill>
                <a:latin typeface="Chalkboard SE" panose="03050602040202020205" pitchFamily="66" charset="77"/>
              </a:rPr>
              <a:t>Takes a long time processing for a large dataset</a:t>
            </a:r>
          </a:p>
          <a:p>
            <a:r>
              <a:rPr lang="en-US" sz="2000" dirty="0">
                <a:solidFill>
                  <a:schemeClr val="tx1">
                    <a:lumMod val="95000"/>
                    <a:lumOff val="5000"/>
                    <a:alpha val="60000"/>
                  </a:schemeClr>
                </a:solidFill>
                <a:latin typeface="Chalkboard SE" panose="03050602040202020205" pitchFamily="66" charset="77"/>
              </a:rPr>
              <a:t>Requires set parameters and is based on user assumptions that may be false, the resulting clusters being inaccurate</a:t>
            </a:r>
          </a:p>
          <a:p>
            <a:r>
              <a:rPr lang="en-US" sz="2000" dirty="0">
                <a:solidFill>
                  <a:schemeClr val="tx1">
                    <a:lumMod val="95000"/>
                    <a:lumOff val="5000"/>
                    <a:alpha val="60000"/>
                  </a:schemeClr>
                </a:solidFill>
                <a:latin typeface="Chalkboard SE" panose="03050602040202020205" pitchFamily="66" charset="77"/>
              </a:rPr>
              <a:t>The forecast results are based on past values of the series and previous error terms</a:t>
            </a:r>
          </a:p>
        </p:txBody>
      </p:sp>
      <p:sp>
        <p:nvSpPr>
          <p:cNvPr id="2053" name="Freeform 6">
            <a:extLst>
              <a:ext uri="{FF2B5EF4-FFF2-40B4-BE49-F238E27FC236}">
                <a16:creationId xmlns:a16="http://schemas.microsoft.com/office/drawing/2014/main" id="{C3F69AFD-BDEB-4A68-B6CE-073AB5E44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headEnd/>
            <a:tailEnd/>
          </a:ln>
        </p:spPr>
      </p:sp>
      <p:pic>
        <p:nvPicPr>
          <p:cNvPr id="2050" name="Picture 2" descr="Advantages and disadvantages of information systems - PublicaTIC">
            <a:extLst>
              <a:ext uri="{FF2B5EF4-FFF2-40B4-BE49-F238E27FC236}">
                <a16:creationId xmlns:a16="http://schemas.microsoft.com/office/drawing/2014/main" id="{4E0ADC4B-5464-DA49-888E-3F7A97EB94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5"/>
          <a:stretch/>
        </p:blipFill>
        <p:spPr bwMode="auto">
          <a:xfrm>
            <a:off x="7499994" y="1657667"/>
            <a:ext cx="3240000" cy="314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846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F7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DAD2D-7919-EF4E-B082-B0A8F20CDFBF}"/>
              </a:ext>
            </a:extLst>
          </p:cNvPr>
          <p:cNvSpPr>
            <a:spLocks noGrp="1"/>
          </p:cNvSpPr>
          <p:nvPr>
            <p:ph type="title"/>
          </p:nvPr>
        </p:nvSpPr>
        <p:spPr>
          <a:xfrm>
            <a:off x="214530" y="792130"/>
            <a:ext cx="4208656" cy="3034857"/>
          </a:xfrm>
        </p:spPr>
        <p:txBody>
          <a:bodyPr vert="horz" lIns="91440" tIns="45720" rIns="91440" bIns="45720" rtlCol="0" anchor="b">
            <a:normAutofit/>
          </a:bodyPr>
          <a:lstStyle/>
          <a:p>
            <a:pPr algn="r"/>
            <a:r>
              <a:rPr lang="en-US" sz="5000" kern="1200" dirty="0">
                <a:solidFill>
                  <a:srgbClr val="FFFFFF"/>
                </a:solidFill>
                <a:latin typeface="Chalkboard SE" panose="03050602040202020205" pitchFamily="66" charset="77"/>
              </a:rPr>
              <a:t>Model Selection : </a:t>
            </a:r>
            <a:br>
              <a:rPr lang="en-US" sz="5000" kern="1200" dirty="0">
                <a:solidFill>
                  <a:srgbClr val="FFFFFF"/>
                </a:solidFill>
                <a:latin typeface="Chalkboard SE" panose="03050602040202020205" pitchFamily="66" charset="77"/>
              </a:rPr>
            </a:br>
            <a:r>
              <a:rPr lang="en-US" sz="5000" kern="1200" dirty="0">
                <a:solidFill>
                  <a:srgbClr val="FFFFFF"/>
                </a:solidFill>
                <a:latin typeface="Chalkboard SE" panose="03050602040202020205" pitchFamily="66" charset="77"/>
              </a:rPr>
              <a:t>LSTM (More Feasible)</a:t>
            </a:r>
          </a:p>
        </p:txBody>
      </p:sp>
      <p:cxnSp>
        <p:nvCxnSpPr>
          <p:cNvPr id="137" name="Straight Connector 136">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2050" name="Picture 2" descr="Good And Bad Cartoon , Png Download - Good And Bad Service, Transparent Png  - 3313x1213 PNG - DLF.PT">
            <a:extLst>
              <a:ext uri="{FF2B5EF4-FFF2-40B4-BE49-F238E27FC236}">
                <a16:creationId xmlns:a16="http://schemas.microsoft.com/office/drawing/2014/main" id="{DCFCB0ED-6DC6-6048-AFCB-96281BB2E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3" t="19153" r="70170" b="15085"/>
          <a:stretch/>
        </p:blipFill>
        <p:spPr bwMode="auto">
          <a:xfrm>
            <a:off x="6096000" y="792130"/>
            <a:ext cx="5459470" cy="5274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7301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570B932-2E32-48AB-8756-CB0DE1625F17}"/>
              </a:ext>
            </a:extLst>
          </p:cNvPr>
          <p:cNvSpPr txBox="1"/>
          <p:nvPr/>
        </p:nvSpPr>
        <p:spPr>
          <a:xfrm>
            <a:off x="838201" y="1825625"/>
            <a:ext cx="5092194" cy="4351338"/>
          </a:xfrm>
          <a:prstGeom prst="rect">
            <a:avLst/>
          </a:prstGeom>
        </p:spPr>
        <p:txBody>
          <a:bodyPr vert="horz" lIns="91440" tIns="45720" rIns="91440" bIns="45720" rtlCol="0">
            <a:normAutofit/>
          </a:bodyPr>
          <a:lstStyle/>
          <a:p>
            <a:pPr>
              <a:lnSpc>
                <a:spcPct val="90000"/>
              </a:lnSpc>
              <a:spcAft>
                <a:spcPts val="600"/>
              </a:spcAft>
            </a:pPr>
            <a:r>
              <a:rPr lang="en-US" sz="2800" b="1" dirty="0">
                <a:latin typeface="Chalkboard SE" panose="03050602040202020205" pitchFamily="66" charset="77"/>
              </a:rPr>
              <a:t>Problem Statement:</a:t>
            </a:r>
          </a:p>
          <a:p>
            <a:pPr>
              <a:lnSpc>
                <a:spcPct val="90000"/>
              </a:lnSpc>
              <a:spcAft>
                <a:spcPts val="600"/>
              </a:spcAft>
            </a:pPr>
            <a:endParaRPr lang="en-US" sz="2400" b="1" dirty="0">
              <a:latin typeface="Chalkboard SE" panose="03050602040202020205" pitchFamily="66" charset="77"/>
            </a:endParaRPr>
          </a:p>
          <a:p>
            <a:pPr marL="342900" indent="-228600">
              <a:lnSpc>
                <a:spcPct val="90000"/>
              </a:lnSpc>
              <a:spcAft>
                <a:spcPts val="600"/>
              </a:spcAft>
              <a:buFont typeface="Arial" panose="020B0604020202020204" pitchFamily="34" charset="0"/>
              <a:buChar char="•"/>
            </a:pPr>
            <a:r>
              <a:rPr lang="en-US" sz="2400" dirty="0">
                <a:latin typeface="Chalkboard SE" panose="03050602040202020205" pitchFamily="66" charset="77"/>
              </a:rPr>
              <a:t>Predict top 10 stocks across the entire US market (NYSE, NASDAQ, etc.) automated each week using the daily stock market data as the base data. </a:t>
            </a:r>
          </a:p>
          <a:p>
            <a:pPr marL="342900" indent="-228600">
              <a:lnSpc>
                <a:spcPct val="90000"/>
              </a:lnSpc>
              <a:spcAft>
                <a:spcPts val="600"/>
              </a:spcAft>
              <a:buFont typeface="Arial" panose="020B0604020202020204" pitchFamily="34" charset="0"/>
              <a:buChar char="•"/>
            </a:pPr>
            <a:r>
              <a:rPr lang="en-US" sz="2400" dirty="0">
                <a:latin typeface="Chalkboard SE" panose="03050602040202020205" pitchFamily="66" charset="77"/>
              </a:rPr>
              <a:t>Predict their stock prices for upcoming week.</a:t>
            </a:r>
          </a:p>
        </p:txBody>
      </p:sp>
      <p:sp>
        <p:nvSpPr>
          <p:cNvPr id="139" name="Oval 13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20" name="Picture 4" descr="Stock Share Illustration - Gratis - Cartoon,shares,illustration Transparent  PNG">
            <a:extLst>
              <a:ext uri="{FF2B5EF4-FFF2-40B4-BE49-F238E27FC236}">
                <a16:creationId xmlns:a16="http://schemas.microsoft.com/office/drawing/2014/main" id="{BFA6C4F8-D0C2-DB49-BAAE-0788012B8B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8" r="3" b="3"/>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41" name="Arc 14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9218" name="Picture 2" descr="Stock Market Png, Vector, PSD, and Clipart With Transparent Background for  Free Download | Pngtree">
            <a:extLst>
              <a:ext uri="{FF2B5EF4-FFF2-40B4-BE49-F238E27FC236}">
                <a16:creationId xmlns:a16="http://schemas.microsoft.com/office/drawing/2014/main" id="{91B1CD95-9F0C-0945-85D6-40DCC6BE45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25" r="1" b="2807"/>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48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31576A8-3014-423D-B51C-8A78447CE30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dirty="0">
                <a:solidFill>
                  <a:srgbClr val="FFFFFF"/>
                </a:solidFill>
                <a:latin typeface="Chalkboard SE" panose="03050602040202020205" pitchFamily="66" charset="77"/>
                <a:ea typeface="+mj-ea"/>
                <a:cs typeface="+mj-cs"/>
              </a:rPr>
              <a:t>Results for LSTM</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2D026D-B521-426C-9540-6AD38F5B7B3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331567" y="2638824"/>
            <a:ext cx="5455917" cy="3573625"/>
          </a:xfrm>
          <a:prstGeom prst="rect">
            <a:avLst/>
          </a:prstGeom>
          <a:noFill/>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8855DF-1660-436E-8211-62612265DB4F}"/>
              </a:ext>
            </a:extLst>
          </p:cNvPr>
          <p:cNvSpPr txBox="1"/>
          <p:nvPr/>
        </p:nvSpPr>
        <p:spPr>
          <a:xfrm>
            <a:off x="6445072" y="6245856"/>
            <a:ext cx="5455917" cy="351906"/>
          </a:xfrm>
          <a:prstGeom prst="rect">
            <a:avLst/>
          </a:prstGeom>
          <a:solidFill>
            <a:srgbClr val="000000">
              <a:alpha val="50000"/>
            </a:srgbClr>
          </a:solidFill>
          <a:ln>
            <a:noFill/>
          </a:ln>
        </p:spPr>
        <p:txBody>
          <a:bodyPr wrap="square" rtlCol="0">
            <a:noAutofit/>
          </a:bodyPr>
          <a:lstStyle/>
          <a:p>
            <a:pPr algn="ctr">
              <a:spcAft>
                <a:spcPts val="600"/>
              </a:spcAft>
            </a:pPr>
            <a:r>
              <a:rPr lang="en-IN" sz="1300" dirty="0">
                <a:solidFill>
                  <a:srgbClr val="FFFFFF"/>
                </a:solidFill>
              </a:rPr>
              <a:t>LSTM Model Training and Validation Loss (</a:t>
            </a:r>
            <a:r>
              <a:rPr lang="en-IN" sz="1300" dirty="0" err="1">
                <a:solidFill>
                  <a:srgbClr val="FFFFFF"/>
                </a:solidFill>
              </a:rPr>
              <a:t>val_loss</a:t>
            </a:r>
            <a:r>
              <a:rPr lang="en-IN" sz="1300" dirty="0">
                <a:solidFill>
                  <a:srgbClr val="FFFFFF"/>
                </a:solidFill>
              </a:rPr>
              <a:t>: 0.002)</a:t>
            </a:r>
            <a:endParaRPr lang="en-US" sz="1300" dirty="0">
              <a:solidFill>
                <a:srgbClr val="FFFFFF"/>
              </a:solidFill>
            </a:endParaRPr>
          </a:p>
        </p:txBody>
      </p:sp>
      <p:sp>
        <p:nvSpPr>
          <p:cNvPr id="7" name="TextBox 6">
            <a:extLst>
              <a:ext uri="{FF2B5EF4-FFF2-40B4-BE49-F238E27FC236}">
                <a16:creationId xmlns:a16="http://schemas.microsoft.com/office/drawing/2014/main" id="{FB6D2A31-8755-4635-9286-216C61482174}"/>
              </a:ext>
            </a:extLst>
          </p:cNvPr>
          <p:cNvSpPr txBox="1"/>
          <p:nvPr/>
        </p:nvSpPr>
        <p:spPr>
          <a:xfrm>
            <a:off x="291012" y="6254436"/>
            <a:ext cx="5455917" cy="357362"/>
          </a:xfrm>
          <a:prstGeom prst="rect">
            <a:avLst/>
          </a:prstGeom>
          <a:solidFill>
            <a:srgbClr val="000000">
              <a:alpha val="50000"/>
            </a:srgbClr>
          </a:solidFill>
          <a:ln>
            <a:noFill/>
          </a:ln>
        </p:spPr>
        <p:txBody>
          <a:bodyPr wrap="square" rtlCol="0">
            <a:noAutofit/>
          </a:bodyPr>
          <a:lstStyle/>
          <a:p>
            <a:pPr algn="ctr">
              <a:spcAft>
                <a:spcPts val="600"/>
              </a:spcAft>
            </a:pPr>
            <a:r>
              <a:rPr lang="en-IN" sz="1300" dirty="0">
                <a:solidFill>
                  <a:srgbClr val="FFFFFF"/>
                </a:solidFill>
              </a:rPr>
              <a:t>Test Data Top 10 Stocks for a Week</a:t>
            </a:r>
            <a:endParaRPr lang="en-US" sz="1300" dirty="0">
              <a:solidFill>
                <a:srgbClr val="FFFFFF"/>
              </a:solidFill>
            </a:endParaRPr>
          </a:p>
          <a:p>
            <a:pPr algn="ctr">
              <a:spcAft>
                <a:spcPts val="600"/>
              </a:spcAft>
            </a:pPr>
            <a:endParaRPr lang="en-US" sz="1300" dirty="0">
              <a:solidFill>
                <a:srgbClr val="FFFFFF"/>
              </a:solidFill>
            </a:endParaRPr>
          </a:p>
        </p:txBody>
      </p:sp>
      <p:pic>
        <p:nvPicPr>
          <p:cNvPr id="9" name="Picture 8">
            <a:extLst>
              <a:ext uri="{FF2B5EF4-FFF2-40B4-BE49-F238E27FC236}">
                <a16:creationId xmlns:a16="http://schemas.microsoft.com/office/drawing/2014/main" id="{3655CF9B-A2B9-8C4B-B2B1-C0A46F28A88E}"/>
              </a:ext>
            </a:extLst>
          </p:cNvPr>
          <p:cNvPicPr>
            <a:picLocks noChangeAspect="1"/>
          </p:cNvPicPr>
          <p:nvPr/>
        </p:nvPicPr>
        <p:blipFill>
          <a:blip r:embed="rId3"/>
          <a:stretch>
            <a:fillRect/>
          </a:stretch>
        </p:blipFill>
        <p:spPr>
          <a:xfrm>
            <a:off x="6333898" y="2596836"/>
            <a:ext cx="5731722" cy="3543299"/>
          </a:xfrm>
          <a:prstGeom prst="rect">
            <a:avLst/>
          </a:prstGeom>
        </p:spPr>
      </p:pic>
    </p:spTree>
    <p:extLst>
      <p:ext uri="{BB962C8B-B14F-4D97-AF65-F5344CB8AC3E}">
        <p14:creationId xmlns:p14="http://schemas.microsoft.com/office/powerpoint/2010/main" val="2671126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CA171F-AF40-4267-B917-44EA4B6A7AF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467" y="1694980"/>
            <a:ext cx="5294716" cy="3468038"/>
          </a:xfrm>
          <a:prstGeom prst="rect">
            <a:avLst/>
          </a:prstGeom>
          <a:noFill/>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00D239-9364-4455-A5DF-6B0069536B7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253817" y="1694981"/>
            <a:ext cx="5294715" cy="3468038"/>
          </a:xfrm>
          <a:prstGeom prst="rect">
            <a:avLst/>
          </a:prstGeom>
          <a:noFill/>
        </p:spPr>
      </p:pic>
      <p:sp>
        <p:nvSpPr>
          <p:cNvPr id="6" name="TextBox 5">
            <a:extLst>
              <a:ext uri="{FF2B5EF4-FFF2-40B4-BE49-F238E27FC236}">
                <a16:creationId xmlns:a16="http://schemas.microsoft.com/office/drawing/2014/main" id="{44B9F369-C5CE-49B5-9B9E-603F8A9B9009}"/>
              </a:ext>
            </a:extLst>
          </p:cNvPr>
          <p:cNvSpPr txBox="1"/>
          <p:nvPr/>
        </p:nvSpPr>
        <p:spPr>
          <a:xfrm>
            <a:off x="1001676" y="5216481"/>
            <a:ext cx="4763193" cy="369332"/>
          </a:xfrm>
          <a:prstGeom prst="rect">
            <a:avLst/>
          </a:prstGeom>
          <a:noFill/>
        </p:spPr>
        <p:txBody>
          <a:bodyPr wrap="square" rtlCol="0">
            <a:spAutoFit/>
          </a:bodyPr>
          <a:lstStyle/>
          <a:p>
            <a:pPr>
              <a:spcAft>
                <a:spcPts val="600"/>
              </a:spcAft>
            </a:pPr>
            <a:r>
              <a:rPr lang="en-IN" dirty="0"/>
              <a:t>Test Data Top 5 Stocks for a Year</a:t>
            </a:r>
            <a:endParaRPr lang="en-US" dirty="0"/>
          </a:p>
        </p:txBody>
      </p:sp>
      <p:sp>
        <p:nvSpPr>
          <p:cNvPr id="7" name="TextBox 6">
            <a:extLst>
              <a:ext uri="{FF2B5EF4-FFF2-40B4-BE49-F238E27FC236}">
                <a16:creationId xmlns:a16="http://schemas.microsoft.com/office/drawing/2014/main" id="{679EEA7A-30D9-44B6-B3F4-6BDC3C049486}"/>
              </a:ext>
            </a:extLst>
          </p:cNvPr>
          <p:cNvSpPr txBox="1"/>
          <p:nvPr/>
        </p:nvSpPr>
        <p:spPr>
          <a:xfrm>
            <a:off x="6402449" y="5214680"/>
            <a:ext cx="4997450" cy="646331"/>
          </a:xfrm>
          <a:prstGeom prst="rect">
            <a:avLst/>
          </a:prstGeom>
          <a:noFill/>
        </p:spPr>
        <p:txBody>
          <a:bodyPr wrap="square" rtlCol="0">
            <a:spAutoFit/>
          </a:bodyPr>
          <a:lstStyle/>
          <a:p>
            <a:pPr>
              <a:spcAft>
                <a:spcPts val="600"/>
              </a:spcAft>
            </a:pPr>
            <a:r>
              <a:rPr lang="en-IN" dirty="0"/>
              <a:t>One year data of Top 10 Companies extracted from Yahoo finance</a:t>
            </a:r>
            <a:endParaRPr lang="en-US" dirty="0"/>
          </a:p>
        </p:txBody>
      </p:sp>
    </p:spTree>
    <p:extLst>
      <p:ext uri="{BB962C8B-B14F-4D97-AF65-F5344CB8AC3E}">
        <p14:creationId xmlns:p14="http://schemas.microsoft.com/office/powerpoint/2010/main" val="2865932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663A8-19CA-114D-844A-C70289F3441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ARIMA Results for One Company</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8" name="Picture 4">
            <a:extLst>
              <a:ext uri="{FF2B5EF4-FFF2-40B4-BE49-F238E27FC236}">
                <a16:creationId xmlns:a16="http://schemas.microsoft.com/office/drawing/2014/main" id="{5C1E859E-54D4-A542-8754-17345B6603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587230"/>
            <a:ext cx="5455917" cy="3676813"/>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397992E9-B05C-CC44-875A-F054984C4C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642745"/>
            <a:ext cx="5455917" cy="3565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E867E5-C3ED-3D4A-8329-FFDE9CECE847}"/>
              </a:ext>
            </a:extLst>
          </p:cNvPr>
          <p:cNvSpPr txBox="1"/>
          <p:nvPr/>
        </p:nvSpPr>
        <p:spPr>
          <a:xfrm>
            <a:off x="331566" y="6208528"/>
            <a:ext cx="5455917" cy="367681"/>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Mean Square Error</a:t>
            </a:r>
          </a:p>
        </p:txBody>
      </p:sp>
    </p:spTree>
    <p:extLst>
      <p:ext uri="{BB962C8B-B14F-4D97-AF65-F5344CB8AC3E}">
        <p14:creationId xmlns:p14="http://schemas.microsoft.com/office/powerpoint/2010/main" val="1513656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Use Sentiment Analysis to Manage Your Brand Reputation &amp; Win  Customers">
            <a:extLst>
              <a:ext uri="{FF2B5EF4-FFF2-40B4-BE49-F238E27FC236}">
                <a16:creationId xmlns:a16="http://schemas.microsoft.com/office/drawing/2014/main" id="{64ECB333-2777-1944-AD9F-328B767D51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76" r="29496"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71B13D-C98D-4C71-9F48-680749A81EB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latin typeface="Chalkboard SE" panose="03050602040202020205" pitchFamily="66" charset="77"/>
              </a:rPr>
              <a:t>Sentiment Analysis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32FB6-46DF-4B3D-B25A-4ECAF49F8019}"/>
              </a:ext>
            </a:extLst>
          </p:cNvPr>
          <p:cNvSpPr>
            <a:spLocks noGrp="1"/>
          </p:cNvSpPr>
          <p:nvPr>
            <p:ph type="title"/>
          </p:nvPr>
        </p:nvSpPr>
        <p:spPr>
          <a:xfrm>
            <a:off x="572493" y="238539"/>
            <a:ext cx="11047013" cy="1434415"/>
          </a:xfrm>
        </p:spPr>
        <p:txBody>
          <a:bodyPr anchor="b">
            <a:normAutofit/>
          </a:bodyPr>
          <a:lstStyle/>
          <a:p>
            <a:r>
              <a:rPr lang="en-US" sz="5400" dirty="0">
                <a:latin typeface="Chalkboard SE" panose="03050602040202020205" pitchFamily="66" charset="77"/>
              </a:rPr>
              <a:t>NEWS ANALYSIS</a:t>
            </a:r>
          </a:p>
        </p:txBody>
      </p:sp>
      <p:sp>
        <p:nvSpPr>
          <p:cNvPr id="76"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News Analysis Archives | Harvard - tech communications agency">
            <a:extLst>
              <a:ext uri="{FF2B5EF4-FFF2-40B4-BE49-F238E27FC236}">
                <a16:creationId xmlns:a16="http://schemas.microsoft.com/office/drawing/2014/main" id="{BB0B97AE-775A-3E4F-A79D-7DD15EDC4D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22" r="21060" b="3"/>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BBA4D83B-EA69-4EC8-AB02-0C1D984C2CAC}"/>
              </a:ext>
            </a:extLst>
          </p:cNvPr>
          <p:cNvGraphicFramePr>
            <a:graphicFrameLocks noGrp="1"/>
          </p:cNvGraphicFramePr>
          <p:nvPr>
            <p:ph idx="1"/>
            <p:extLst>
              <p:ext uri="{D42A27DB-BD31-4B8C-83A1-F6EECF244321}">
                <p14:modId xmlns:p14="http://schemas.microsoft.com/office/powerpoint/2010/main" val="1440476267"/>
              </p:ext>
            </p:extLst>
          </p:nvPr>
        </p:nvGraphicFramePr>
        <p:xfrm>
          <a:off x="4905955" y="2071316"/>
          <a:ext cx="6713552"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9239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63C58-D96C-D74F-AE0E-6BCF13746C42}"/>
              </a:ext>
            </a:extLst>
          </p:cNvPr>
          <p:cNvSpPr>
            <a:spLocks noGrp="1"/>
          </p:cNvSpPr>
          <p:nvPr>
            <p:ph type="title"/>
          </p:nvPr>
        </p:nvSpPr>
        <p:spPr>
          <a:xfrm>
            <a:off x="637032" y="912000"/>
            <a:ext cx="4368602" cy="1349625"/>
          </a:xfrm>
        </p:spPr>
        <p:txBody>
          <a:bodyPr anchor="b">
            <a:normAutofit fontScale="90000"/>
          </a:bodyPr>
          <a:lstStyle/>
          <a:p>
            <a:r>
              <a:rPr lang="en-US" sz="5400" dirty="0" err="1">
                <a:latin typeface="Chalkboard SE" panose="03050602040202020205" pitchFamily="66" charset="77"/>
              </a:rPr>
              <a:t>Wordcloud</a:t>
            </a:r>
            <a:r>
              <a:rPr lang="en-US" sz="5400" dirty="0">
                <a:latin typeface="Chalkboard SE" panose="03050602040202020205" pitchFamily="66" charset="77"/>
              </a:rPr>
              <a:t> for Top 10 Stocks</a:t>
            </a:r>
          </a:p>
        </p:txBody>
      </p:sp>
      <p:sp>
        <p:nvSpPr>
          <p:cNvPr id="7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ocial Media Marketing Communication Business - Sentiment Analysis -  Culture Transparent PNG">
            <a:extLst>
              <a:ext uri="{FF2B5EF4-FFF2-40B4-BE49-F238E27FC236}">
                <a16:creationId xmlns:a16="http://schemas.microsoft.com/office/drawing/2014/main" id="{8510F5A4-225A-EB46-A930-2A6E2D3820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5" r="12626" b="303"/>
          <a:stretch/>
        </p:blipFill>
        <p:spPr bwMode="auto">
          <a:xfrm>
            <a:off x="5432354" y="10"/>
            <a:ext cx="675659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C05D1D-B5FF-B84B-9C63-BF791086476A}"/>
              </a:ext>
            </a:extLst>
          </p:cNvPr>
          <p:cNvPicPr>
            <a:picLocks noChangeAspect="1"/>
          </p:cNvPicPr>
          <p:nvPr/>
        </p:nvPicPr>
        <p:blipFill>
          <a:blip r:embed="rId3"/>
          <a:stretch>
            <a:fillRect/>
          </a:stretch>
        </p:blipFill>
        <p:spPr>
          <a:xfrm>
            <a:off x="0" y="2798264"/>
            <a:ext cx="5922005" cy="3734367"/>
          </a:xfrm>
          <a:prstGeom prst="rect">
            <a:avLst/>
          </a:prstGeom>
        </p:spPr>
      </p:pic>
    </p:spTree>
    <p:extLst>
      <p:ext uri="{BB962C8B-B14F-4D97-AF65-F5344CB8AC3E}">
        <p14:creationId xmlns:p14="http://schemas.microsoft.com/office/powerpoint/2010/main" val="2844791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The Ultimate Sentiment Analysis Hacking Guide (2021)">
            <a:extLst>
              <a:ext uri="{FF2B5EF4-FFF2-40B4-BE49-F238E27FC236}">
                <a16:creationId xmlns:a16="http://schemas.microsoft.com/office/drawing/2014/main" id="{5D84286E-BB54-9040-85B6-B53F4BB806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12280" y="2166938"/>
            <a:ext cx="5113851" cy="4018315"/>
          </a:xfrm>
          <a:prstGeom prst="rect">
            <a:avLst/>
          </a:prstGeom>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E93DDD7-C905-B348-AA87-68514477F09F}"/>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3200" dirty="0">
                <a:solidFill>
                  <a:schemeClr val="bg1"/>
                </a:solidFill>
                <a:latin typeface="Chalkboard SE" panose="03050602040202020205" pitchFamily="66" charset="77"/>
              </a:rPr>
              <a:t>Flowchart of steps</a:t>
            </a:r>
          </a:p>
        </p:txBody>
      </p:sp>
      <p:sp>
        <p:nvSpPr>
          <p:cNvPr id="9" name="Rectangle 8">
            <a:extLst>
              <a:ext uri="{FF2B5EF4-FFF2-40B4-BE49-F238E27FC236}">
                <a16:creationId xmlns:a16="http://schemas.microsoft.com/office/drawing/2014/main" id="{B879D440-0BEB-CD4C-A5A4-F90FFCD5E252}"/>
              </a:ext>
            </a:extLst>
          </p:cNvPr>
          <p:cNvSpPr/>
          <p:nvPr/>
        </p:nvSpPr>
        <p:spPr>
          <a:xfrm>
            <a:off x="2107089" y="2046144"/>
            <a:ext cx="1426511" cy="923219"/>
          </a:xfrm>
          <a:custGeom>
            <a:avLst/>
            <a:gdLst>
              <a:gd name="connsiteX0" fmla="*/ 0 w 1661161"/>
              <a:gd name="connsiteY0" fmla="*/ 0 h 1110109"/>
              <a:gd name="connsiteX1" fmla="*/ 537109 w 1661161"/>
              <a:gd name="connsiteY1" fmla="*/ 0 h 1110109"/>
              <a:gd name="connsiteX2" fmla="*/ 1090829 w 1661161"/>
              <a:gd name="connsiteY2" fmla="*/ 0 h 1110109"/>
              <a:gd name="connsiteX3" fmla="*/ 1661161 w 1661161"/>
              <a:gd name="connsiteY3" fmla="*/ 0 h 1110109"/>
              <a:gd name="connsiteX4" fmla="*/ 1661161 w 1661161"/>
              <a:gd name="connsiteY4" fmla="*/ 555055 h 1110109"/>
              <a:gd name="connsiteX5" fmla="*/ 1661161 w 1661161"/>
              <a:gd name="connsiteY5" fmla="*/ 1110109 h 1110109"/>
              <a:gd name="connsiteX6" fmla="*/ 1107441 w 1661161"/>
              <a:gd name="connsiteY6" fmla="*/ 1110109 h 1110109"/>
              <a:gd name="connsiteX7" fmla="*/ 586944 w 1661161"/>
              <a:gd name="connsiteY7" fmla="*/ 1110109 h 1110109"/>
              <a:gd name="connsiteX8" fmla="*/ 0 w 1661161"/>
              <a:gd name="connsiteY8" fmla="*/ 1110109 h 1110109"/>
              <a:gd name="connsiteX9" fmla="*/ 0 w 1661161"/>
              <a:gd name="connsiteY9" fmla="*/ 566156 h 1110109"/>
              <a:gd name="connsiteX10" fmla="*/ 0 w 1661161"/>
              <a:gd name="connsiteY10" fmla="*/ 0 h 1110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1161" h="1110109" fill="none" extrusionOk="0">
                <a:moveTo>
                  <a:pt x="0" y="0"/>
                </a:moveTo>
                <a:cubicBezTo>
                  <a:pt x="224814" y="-27936"/>
                  <a:pt x="309700" y="20882"/>
                  <a:pt x="537109" y="0"/>
                </a:cubicBezTo>
                <a:cubicBezTo>
                  <a:pt x="764518" y="-20882"/>
                  <a:pt x="959655" y="23596"/>
                  <a:pt x="1090829" y="0"/>
                </a:cubicBezTo>
                <a:cubicBezTo>
                  <a:pt x="1222003" y="-23596"/>
                  <a:pt x="1471283" y="22883"/>
                  <a:pt x="1661161" y="0"/>
                </a:cubicBezTo>
                <a:cubicBezTo>
                  <a:pt x="1718652" y="126065"/>
                  <a:pt x="1627113" y="429830"/>
                  <a:pt x="1661161" y="555055"/>
                </a:cubicBezTo>
                <a:cubicBezTo>
                  <a:pt x="1695209" y="680280"/>
                  <a:pt x="1607525" y="989924"/>
                  <a:pt x="1661161" y="1110109"/>
                </a:cubicBezTo>
                <a:cubicBezTo>
                  <a:pt x="1428284" y="1175337"/>
                  <a:pt x="1269469" y="1079979"/>
                  <a:pt x="1107441" y="1110109"/>
                </a:cubicBezTo>
                <a:cubicBezTo>
                  <a:pt x="945413" y="1140239"/>
                  <a:pt x="700608" y="1079345"/>
                  <a:pt x="586944" y="1110109"/>
                </a:cubicBezTo>
                <a:cubicBezTo>
                  <a:pt x="473280" y="1140873"/>
                  <a:pt x="218032" y="1070117"/>
                  <a:pt x="0" y="1110109"/>
                </a:cubicBezTo>
                <a:cubicBezTo>
                  <a:pt x="-61568" y="849720"/>
                  <a:pt x="15149" y="754591"/>
                  <a:pt x="0" y="566156"/>
                </a:cubicBezTo>
                <a:cubicBezTo>
                  <a:pt x="-15149" y="377721"/>
                  <a:pt x="14305" y="180553"/>
                  <a:pt x="0" y="0"/>
                </a:cubicBezTo>
                <a:close/>
              </a:path>
              <a:path w="1661161" h="1110109" stroke="0" extrusionOk="0">
                <a:moveTo>
                  <a:pt x="0" y="0"/>
                </a:moveTo>
                <a:cubicBezTo>
                  <a:pt x="197828" y="-6734"/>
                  <a:pt x="348817" y="62869"/>
                  <a:pt x="537109" y="0"/>
                </a:cubicBezTo>
                <a:cubicBezTo>
                  <a:pt x="725401" y="-62869"/>
                  <a:pt x="853124" y="59477"/>
                  <a:pt x="1040994" y="0"/>
                </a:cubicBezTo>
                <a:cubicBezTo>
                  <a:pt x="1228865" y="-59477"/>
                  <a:pt x="1424078" y="67036"/>
                  <a:pt x="1661161" y="0"/>
                </a:cubicBezTo>
                <a:cubicBezTo>
                  <a:pt x="1676343" y="236632"/>
                  <a:pt x="1631552" y="400557"/>
                  <a:pt x="1661161" y="543953"/>
                </a:cubicBezTo>
                <a:cubicBezTo>
                  <a:pt x="1690770" y="687349"/>
                  <a:pt x="1610776" y="910101"/>
                  <a:pt x="1661161" y="1110109"/>
                </a:cubicBezTo>
                <a:cubicBezTo>
                  <a:pt x="1520970" y="1153288"/>
                  <a:pt x="1273397" y="1066265"/>
                  <a:pt x="1140664" y="1110109"/>
                </a:cubicBezTo>
                <a:cubicBezTo>
                  <a:pt x="1007931" y="1153953"/>
                  <a:pt x="765908" y="1087565"/>
                  <a:pt x="620167" y="1110109"/>
                </a:cubicBezTo>
                <a:cubicBezTo>
                  <a:pt x="474426" y="1132653"/>
                  <a:pt x="267988" y="1082481"/>
                  <a:pt x="0" y="1110109"/>
                </a:cubicBezTo>
                <a:cubicBezTo>
                  <a:pt x="-23585" y="873970"/>
                  <a:pt x="22808" y="764961"/>
                  <a:pt x="0" y="588358"/>
                </a:cubicBezTo>
                <a:cubicBezTo>
                  <a:pt x="-22808" y="411755"/>
                  <a:pt x="57524" y="283590"/>
                  <a:pt x="0" y="0"/>
                </a:cubicBezTo>
                <a:close/>
              </a:path>
            </a:pathLst>
          </a:custGeom>
          <a:ln w="28575">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400" dirty="0">
                <a:effectLst/>
                <a:latin typeface="Chalkboard SE" panose="03050602040202020205" pitchFamily="66" charset="77"/>
                <a:ea typeface="Calibri" panose="020F0502020204030204" pitchFamily="34" charset="0"/>
                <a:cs typeface="Times New Roman" panose="02020603050405020304" pitchFamily="18" charset="0"/>
              </a:rPr>
              <a:t>Same method to fetch and find Top 10 Companies</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7C9CF7C0-5CD9-5644-942D-03BEAF4E4EA0}"/>
              </a:ext>
            </a:extLst>
          </p:cNvPr>
          <p:cNvSpPr/>
          <p:nvPr/>
        </p:nvSpPr>
        <p:spPr>
          <a:xfrm>
            <a:off x="3942060" y="1982106"/>
            <a:ext cx="1923479" cy="849178"/>
          </a:xfrm>
          <a:custGeom>
            <a:avLst/>
            <a:gdLst>
              <a:gd name="connsiteX0" fmla="*/ 0 w 2239876"/>
              <a:gd name="connsiteY0" fmla="*/ 0 h 1021080"/>
              <a:gd name="connsiteX1" fmla="*/ 604767 w 2239876"/>
              <a:gd name="connsiteY1" fmla="*/ 0 h 1021080"/>
              <a:gd name="connsiteX2" fmla="*/ 1119938 w 2239876"/>
              <a:gd name="connsiteY2" fmla="*/ 0 h 1021080"/>
              <a:gd name="connsiteX3" fmla="*/ 1612711 w 2239876"/>
              <a:gd name="connsiteY3" fmla="*/ 0 h 1021080"/>
              <a:gd name="connsiteX4" fmla="*/ 2239876 w 2239876"/>
              <a:gd name="connsiteY4" fmla="*/ 0 h 1021080"/>
              <a:gd name="connsiteX5" fmla="*/ 2239876 w 2239876"/>
              <a:gd name="connsiteY5" fmla="*/ 510540 h 1021080"/>
              <a:gd name="connsiteX6" fmla="*/ 2239876 w 2239876"/>
              <a:gd name="connsiteY6" fmla="*/ 1021080 h 1021080"/>
              <a:gd name="connsiteX7" fmla="*/ 1724705 w 2239876"/>
              <a:gd name="connsiteY7" fmla="*/ 1021080 h 1021080"/>
              <a:gd name="connsiteX8" fmla="*/ 1164736 w 2239876"/>
              <a:gd name="connsiteY8" fmla="*/ 1021080 h 1021080"/>
              <a:gd name="connsiteX9" fmla="*/ 671963 w 2239876"/>
              <a:gd name="connsiteY9" fmla="*/ 1021080 h 1021080"/>
              <a:gd name="connsiteX10" fmla="*/ 0 w 2239876"/>
              <a:gd name="connsiteY10" fmla="*/ 1021080 h 1021080"/>
              <a:gd name="connsiteX11" fmla="*/ 0 w 2239876"/>
              <a:gd name="connsiteY11" fmla="*/ 530962 h 1021080"/>
              <a:gd name="connsiteX12" fmla="*/ 0 w 2239876"/>
              <a:gd name="connsiteY12"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9876" h="1021080" fill="none" extrusionOk="0">
                <a:moveTo>
                  <a:pt x="0" y="0"/>
                </a:moveTo>
                <a:cubicBezTo>
                  <a:pt x="182575" y="-38032"/>
                  <a:pt x="426253" y="44705"/>
                  <a:pt x="604767" y="0"/>
                </a:cubicBezTo>
                <a:cubicBezTo>
                  <a:pt x="783281" y="-44705"/>
                  <a:pt x="959472" y="8638"/>
                  <a:pt x="1119938" y="0"/>
                </a:cubicBezTo>
                <a:cubicBezTo>
                  <a:pt x="1280404" y="-8638"/>
                  <a:pt x="1379664" y="42477"/>
                  <a:pt x="1612711" y="0"/>
                </a:cubicBezTo>
                <a:cubicBezTo>
                  <a:pt x="1845758" y="-42477"/>
                  <a:pt x="2043232" y="50390"/>
                  <a:pt x="2239876" y="0"/>
                </a:cubicBezTo>
                <a:cubicBezTo>
                  <a:pt x="2249443" y="137732"/>
                  <a:pt x="2237879" y="318878"/>
                  <a:pt x="2239876" y="510540"/>
                </a:cubicBezTo>
                <a:cubicBezTo>
                  <a:pt x="2241873" y="702202"/>
                  <a:pt x="2216406" y="910185"/>
                  <a:pt x="2239876" y="1021080"/>
                </a:cubicBezTo>
                <a:cubicBezTo>
                  <a:pt x="2009121" y="1061802"/>
                  <a:pt x="1838063" y="1013230"/>
                  <a:pt x="1724705" y="1021080"/>
                </a:cubicBezTo>
                <a:cubicBezTo>
                  <a:pt x="1611347" y="1028930"/>
                  <a:pt x="1344701" y="966487"/>
                  <a:pt x="1164736" y="1021080"/>
                </a:cubicBezTo>
                <a:cubicBezTo>
                  <a:pt x="984771" y="1075673"/>
                  <a:pt x="822597" y="978884"/>
                  <a:pt x="671963" y="1021080"/>
                </a:cubicBezTo>
                <a:cubicBezTo>
                  <a:pt x="521329" y="1063276"/>
                  <a:pt x="200401" y="1015970"/>
                  <a:pt x="0" y="1021080"/>
                </a:cubicBezTo>
                <a:cubicBezTo>
                  <a:pt x="-28704" y="919559"/>
                  <a:pt x="4982" y="668900"/>
                  <a:pt x="0" y="530962"/>
                </a:cubicBezTo>
                <a:cubicBezTo>
                  <a:pt x="-4982" y="393024"/>
                  <a:pt x="4158" y="234791"/>
                  <a:pt x="0" y="0"/>
                </a:cubicBezTo>
                <a:close/>
              </a:path>
              <a:path w="2239876" h="1021080" stroke="0" extrusionOk="0">
                <a:moveTo>
                  <a:pt x="0" y="0"/>
                </a:moveTo>
                <a:cubicBezTo>
                  <a:pt x="243717" y="-12597"/>
                  <a:pt x="334530" y="14705"/>
                  <a:pt x="559969" y="0"/>
                </a:cubicBezTo>
                <a:cubicBezTo>
                  <a:pt x="785408" y="-14705"/>
                  <a:pt x="1004922" y="46215"/>
                  <a:pt x="1164736" y="0"/>
                </a:cubicBezTo>
                <a:cubicBezTo>
                  <a:pt x="1324550" y="-46215"/>
                  <a:pt x="1548827" y="10065"/>
                  <a:pt x="1657508" y="0"/>
                </a:cubicBezTo>
                <a:cubicBezTo>
                  <a:pt x="1766189" y="-10065"/>
                  <a:pt x="2091362" y="8266"/>
                  <a:pt x="2239876" y="0"/>
                </a:cubicBezTo>
                <a:cubicBezTo>
                  <a:pt x="2268208" y="208366"/>
                  <a:pt x="2231441" y="262210"/>
                  <a:pt x="2239876" y="479908"/>
                </a:cubicBezTo>
                <a:cubicBezTo>
                  <a:pt x="2248311" y="697606"/>
                  <a:pt x="2232867" y="800760"/>
                  <a:pt x="2239876" y="1021080"/>
                </a:cubicBezTo>
                <a:cubicBezTo>
                  <a:pt x="1992231" y="1059285"/>
                  <a:pt x="1824491" y="991334"/>
                  <a:pt x="1679907" y="1021080"/>
                </a:cubicBezTo>
                <a:cubicBezTo>
                  <a:pt x="1535323" y="1050826"/>
                  <a:pt x="1332622" y="982469"/>
                  <a:pt x="1142337" y="1021080"/>
                </a:cubicBezTo>
                <a:cubicBezTo>
                  <a:pt x="952052" y="1059691"/>
                  <a:pt x="853881" y="994246"/>
                  <a:pt x="582368" y="1021080"/>
                </a:cubicBezTo>
                <a:cubicBezTo>
                  <a:pt x="310855" y="1047914"/>
                  <a:pt x="177531" y="973325"/>
                  <a:pt x="0" y="1021080"/>
                </a:cubicBezTo>
                <a:cubicBezTo>
                  <a:pt x="-30980" y="769927"/>
                  <a:pt x="14689" y="673127"/>
                  <a:pt x="0" y="500329"/>
                </a:cubicBezTo>
                <a:cubicBezTo>
                  <a:pt x="-14689" y="327531"/>
                  <a:pt x="29789" y="151047"/>
                  <a:pt x="0" y="0"/>
                </a:cubicBezTo>
                <a:close/>
              </a:path>
            </a:pathLst>
          </a:custGeom>
          <a:ln w="28575">
            <a:solidFill>
              <a:schemeClr val="tx1"/>
            </a:solidFill>
            <a:extLst>
              <a:ext uri="{C807C97D-BFC1-408E-A445-0C87EB9F89A2}">
                <ask:lineSketchStyleProps xmlns:ask="http://schemas.microsoft.com/office/drawing/2018/sketchyshapes" sd="782294884">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400" dirty="0">
                <a:effectLst/>
                <a:latin typeface="Chalkboard SE" panose="03050602040202020205" pitchFamily="66" charset="77"/>
                <a:ea typeface="Calibri" panose="020F0502020204030204" pitchFamily="34" charset="0"/>
                <a:cs typeface="Times New Roman" panose="02020603050405020304" pitchFamily="18" charset="0"/>
              </a:rPr>
              <a:t>Fetching out news Headline from </a:t>
            </a:r>
            <a:r>
              <a:rPr lang="en-US" sz="1400" dirty="0" err="1">
                <a:effectLst/>
                <a:latin typeface="Chalkboard SE" panose="03050602040202020205" pitchFamily="66" charset="77"/>
                <a:ea typeface="Calibri" panose="020F0502020204030204" pitchFamily="34" charset="0"/>
                <a:cs typeface="Times New Roman" panose="02020603050405020304" pitchFamily="18" charset="0"/>
              </a:rPr>
              <a:t>FinViz</a:t>
            </a:r>
            <a:r>
              <a:rPr lang="en-US" sz="1400" dirty="0">
                <a:effectLst/>
                <a:latin typeface="Chalkboard SE" panose="03050602040202020205" pitchFamily="66" charset="77"/>
                <a:ea typeface="Calibri" panose="020F0502020204030204" pitchFamily="34" charset="0"/>
                <a:cs typeface="Times New Roman" panose="02020603050405020304" pitchFamily="18" charset="0"/>
              </a:rPr>
              <a:t> of Top 10 Stocks Fetched Earlier </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00459CC0-D200-A345-83A3-E849EF7E4CC5}"/>
              </a:ext>
            </a:extLst>
          </p:cNvPr>
          <p:cNvSpPr/>
          <p:nvPr/>
        </p:nvSpPr>
        <p:spPr>
          <a:xfrm>
            <a:off x="4066045" y="3406964"/>
            <a:ext cx="1799497" cy="652727"/>
          </a:xfrm>
          <a:custGeom>
            <a:avLst/>
            <a:gdLst>
              <a:gd name="connsiteX0" fmla="*/ 0 w 2095500"/>
              <a:gd name="connsiteY0" fmla="*/ 0 h 784860"/>
              <a:gd name="connsiteX1" fmla="*/ 544830 w 2095500"/>
              <a:gd name="connsiteY1" fmla="*/ 0 h 784860"/>
              <a:gd name="connsiteX2" fmla="*/ 1005840 w 2095500"/>
              <a:gd name="connsiteY2" fmla="*/ 0 h 784860"/>
              <a:gd name="connsiteX3" fmla="*/ 1550670 w 2095500"/>
              <a:gd name="connsiteY3" fmla="*/ 0 h 784860"/>
              <a:gd name="connsiteX4" fmla="*/ 2095500 w 2095500"/>
              <a:gd name="connsiteY4" fmla="*/ 0 h 784860"/>
              <a:gd name="connsiteX5" fmla="*/ 2095500 w 2095500"/>
              <a:gd name="connsiteY5" fmla="*/ 392430 h 784860"/>
              <a:gd name="connsiteX6" fmla="*/ 2095500 w 2095500"/>
              <a:gd name="connsiteY6" fmla="*/ 784860 h 784860"/>
              <a:gd name="connsiteX7" fmla="*/ 1592580 w 2095500"/>
              <a:gd name="connsiteY7" fmla="*/ 784860 h 784860"/>
              <a:gd name="connsiteX8" fmla="*/ 1110615 w 2095500"/>
              <a:gd name="connsiteY8" fmla="*/ 784860 h 784860"/>
              <a:gd name="connsiteX9" fmla="*/ 607695 w 2095500"/>
              <a:gd name="connsiteY9" fmla="*/ 784860 h 784860"/>
              <a:gd name="connsiteX10" fmla="*/ 0 w 2095500"/>
              <a:gd name="connsiteY10" fmla="*/ 784860 h 784860"/>
              <a:gd name="connsiteX11" fmla="*/ 0 w 2095500"/>
              <a:gd name="connsiteY11" fmla="*/ 400279 h 784860"/>
              <a:gd name="connsiteX12" fmla="*/ 0 w 2095500"/>
              <a:gd name="connsiteY12" fmla="*/ 0 h 78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5500" h="784860" fill="none" extrusionOk="0">
                <a:moveTo>
                  <a:pt x="0" y="0"/>
                </a:moveTo>
                <a:cubicBezTo>
                  <a:pt x="120259" y="-45325"/>
                  <a:pt x="344008" y="1238"/>
                  <a:pt x="544830" y="0"/>
                </a:cubicBezTo>
                <a:cubicBezTo>
                  <a:pt x="745652" y="-1238"/>
                  <a:pt x="842851" y="12383"/>
                  <a:pt x="1005840" y="0"/>
                </a:cubicBezTo>
                <a:cubicBezTo>
                  <a:pt x="1168829" y="-12383"/>
                  <a:pt x="1422648" y="48897"/>
                  <a:pt x="1550670" y="0"/>
                </a:cubicBezTo>
                <a:cubicBezTo>
                  <a:pt x="1678692" y="-48897"/>
                  <a:pt x="1922969" y="51734"/>
                  <a:pt x="2095500" y="0"/>
                </a:cubicBezTo>
                <a:cubicBezTo>
                  <a:pt x="2115249" y="104328"/>
                  <a:pt x="2076397" y="229846"/>
                  <a:pt x="2095500" y="392430"/>
                </a:cubicBezTo>
                <a:cubicBezTo>
                  <a:pt x="2114603" y="555014"/>
                  <a:pt x="2053527" y="649791"/>
                  <a:pt x="2095500" y="784860"/>
                </a:cubicBezTo>
                <a:cubicBezTo>
                  <a:pt x="1876677" y="817263"/>
                  <a:pt x="1753543" y="733021"/>
                  <a:pt x="1592580" y="784860"/>
                </a:cubicBezTo>
                <a:cubicBezTo>
                  <a:pt x="1431617" y="836699"/>
                  <a:pt x="1329713" y="780386"/>
                  <a:pt x="1110615" y="784860"/>
                </a:cubicBezTo>
                <a:cubicBezTo>
                  <a:pt x="891517" y="789334"/>
                  <a:pt x="764575" y="749964"/>
                  <a:pt x="607695" y="784860"/>
                </a:cubicBezTo>
                <a:cubicBezTo>
                  <a:pt x="450815" y="819756"/>
                  <a:pt x="293267" y="750091"/>
                  <a:pt x="0" y="784860"/>
                </a:cubicBezTo>
                <a:cubicBezTo>
                  <a:pt x="-14300" y="623329"/>
                  <a:pt x="23481" y="525250"/>
                  <a:pt x="0" y="400279"/>
                </a:cubicBezTo>
                <a:cubicBezTo>
                  <a:pt x="-23481" y="275308"/>
                  <a:pt x="19840" y="149728"/>
                  <a:pt x="0" y="0"/>
                </a:cubicBezTo>
                <a:close/>
              </a:path>
              <a:path w="2095500" h="784860" stroke="0" extrusionOk="0">
                <a:moveTo>
                  <a:pt x="0" y="0"/>
                </a:moveTo>
                <a:cubicBezTo>
                  <a:pt x="226746" y="-12638"/>
                  <a:pt x="257051" y="50527"/>
                  <a:pt x="461010" y="0"/>
                </a:cubicBezTo>
                <a:cubicBezTo>
                  <a:pt x="664969" y="-50527"/>
                  <a:pt x="788944" y="10677"/>
                  <a:pt x="1005840" y="0"/>
                </a:cubicBezTo>
                <a:cubicBezTo>
                  <a:pt x="1222736" y="-10677"/>
                  <a:pt x="1313111" y="6872"/>
                  <a:pt x="1487805" y="0"/>
                </a:cubicBezTo>
                <a:cubicBezTo>
                  <a:pt x="1662500" y="-6872"/>
                  <a:pt x="1919160" y="26258"/>
                  <a:pt x="2095500" y="0"/>
                </a:cubicBezTo>
                <a:cubicBezTo>
                  <a:pt x="2100777" y="92222"/>
                  <a:pt x="2051709" y="235710"/>
                  <a:pt x="2095500" y="408127"/>
                </a:cubicBezTo>
                <a:cubicBezTo>
                  <a:pt x="2139291" y="580544"/>
                  <a:pt x="2052901" y="598897"/>
                  <a:pt x="2095500" y="784860"/>
                </a:cubicBezTo>
                <a:cubicBezTo>
                  <a:pt x="1849861" y="786092"/>
                  <a:pt x="1818269" y="773265"/>
                  <a:pt x="1592580" y="784860"/>
                </a:cubicBezTo>
                <a:cubicBezTo>
                  <a:pt x="1366891" y="796455"/>
                  <a:pt x="1289510" y="752139"/>
                  <a:pt x="1026795" y="784860"/>
                </a:cubicBezTo>
                <a:cubicBezTo>
                  <a:pt x="764081" y="817581"/>
                  <a:pt x="608704" y="725470"/>
                  <a:pt x="481965" y="784860"/>
                </a:cubicBezTo>
                <a:cubicBezTo>
                  <a:pt x="355226" y="844250"/>
                  <a:pt x="240820" y="775873"/>
                  <a:pt x="0" y="784860"/>
                </a:cubicBezTo>
                <a:cubicBezTo>
                  <a:pt x="-35892" y="652334"/>
                  <a:pt x="27991" y="467752"/>
                  <a:pt x="0" y="384581"/>
                </a:cubicBezTo>
                <a:cubicBezTo>
                  <a:pt x="-27991" y="301410"/>
                  <a:pt x="20218" y="89585"/>
                  <a:pt x="0" y="0"/>
                </a:cubicBezTo>
                <a:close/>
              </a:path>
            </a:pathLst>
          </a:custGeom>
          <a:ln w="28575">
            <a:solidFill>
              <a:schemeClr val="tx1"/>
            </a:solidFill>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400" dirty="0">
                <a:effectLst/>
                <a:latin typeface="Chalkboard SE" panose="03050602040202020205" pitchFamily="66" charset="77"/>
                <a:ea typeface="Calibri" panose="020F0502020204030204" pitchFamily="34" charset="0"/>
                <a:cs typeface="Times New Roman" panose="02020603050405020304" pitchFamily="18" charset="0"/>
              </a:rPr>
              <a:t>Performed Sentiment Analysis Using Vader Method</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sp>
        <p:nvSpPr>
          <p:cNvPr id="12" name="Flowchart: Display 12">
            <a:extLst>
              <a:ext uri="{FF2B5EF4-FFF2-40B4-BE49-F238E27FC236}">
                <a16:creationId xmlns:a16="http://schemas.microsoft.com/office/drawing/2014/main" id="{B7415E5D-67D7-C24D-9BF0-56BFB1A0CE8A}"/>
              </a:ext>
            </a:extLst>
          </p:cNvPr>
          <p:cNvSpPr/>
          <p:nvPr/>
        </p:nvSpPr>
        <p:spPr>
          <a:xfrm>
            <a:off x="1170880" y="3374945"/>
            <a:ext cx="2471723" cy="842841"/>
          </a:xfrm>
          <a:custGeom>
            <a:avLst/>
            <a:gdLst>
              <a:gd name="connsiteX0" fmla="*/ 0 w 2878301"/>
              <a:gd name="connsiteY0" fmla="*/ 506730 h 1013460"/>
              <a:gd name="connsiteX1" fmla="*/ 249502 w 2878301"/>
              <a:gd name="connsiteY1" fmla="*/ 243230 h 1013460"/>
              <a:gd name="connsiteX2" fmla="*/ 479812 w 2878301"/>
              <a:gd name="connsiteY2" fmla="*/ 0 h 1013460"/>
              <a:gd name="connsiteX3" fmla="*/ 901921 w 2878301"/>
              <a:gd name="connsiteY3" fmla="*/ 0 h 1013460"/>
              <a:gd name="connsiteX4" fmla="*/ 1381590 w 2878301"/>
              <a:gd name="connsiteY4" fmla="*/ 0 h 1013460"/>
              <a:gd name="connsiteX5" fmla="*/ 1861259 w 2878301"/>
              <a:gd name="connsiteY5" fmla="*/ 0 h 1013460"/>
              <a:gd name="connsiteX6" fmla="*/ 2398488 w 2878301"/>
              <a:gd name="connsiteY6" fmla="*/ 0 h 1013460"/>
              <a:gd name="connsiteX7" fmla="*/ 2878301 w 2878301"/>
              <a:gd name="connsiteY7" fmla="*/ 506730 h 1013460"/>
              <a:gd name="connsiteX8" fmla="*/ 2398488 w 2878301"/>
              <a:gd name="connsiteY8" fmla="*/ 1013460 h 1013460"/>
              <a:gd name="connsiteX9" fmla="*/ 1899632 w 2878301"/>
              <a:gd name="connsiteY9" fmla="*/ 1013460 h 1013460"/>
              <a:gd name="connsiteX10" fmla="*/ 1400776 w 2878301"/>
              <a:gd name="connsiteY10" fmla="*/ 1013460 h 1013460"/>
              <a:gd name="connsiteX11" fmla="*/ 479812 w 2878301"/>
              <a:gd name="connsiteY11" fmla="*/ 1013460 h 1013460"/>
              <a:gd name="connsiteX12" fmla="*/ 239906 w 2878301"/>
              <a:gd name="connsiteY12" fmla="*/ 760095 h 1013460"/>
              <a:gd name="connsiteX13" fmla="*/ 0 w 2878301"/>
              <a:gd name="connsiteY13" fmla="*/ 50673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8301" h="1013460" fill="none" extrusionOk="0">
                <a:moveTo>
                  <a:pt x="0" y="506730"/>
                </a:moveTo>
                <a:cubicBezTo>
                  <a:pt x="88812" y="361514"/>
                  <a:pt x="173935" y="368900"/>
                  <a:pt x="249502" y="243230"/>
                </a:cubicBezTo>
                <a:cubicBezTo>
                  <a:pt x="325070" y="117560"/>
                  <a:pt x="391784" y="118523"/>
                  <a:pt x="479812" y="0"/>
                </a:cubicBezTo>
                <a:cubicBezTo>
                  <a:pt x="688861" y="-32643"/>
                  <a:pt x="720134" y="6745"/>
                  <a:pt x="901921" y="0"/>
                </a:cubicBezTo>
                <a:cubicBezTo>
                  <a:pt x="1083708" y="-6745"/>
                  <a:pt x="1193065" y="37255"/>
                  <a:pt x="1381590" y="0"/>
                </a:cubicBezTo>
                <a:cubicBezTo>
                  <a:pt x="1570115" y="-37255"/>
                  <a:pt x="1625095" y="31437"/>
                  <a:pt x="1861259" y="0"/>
                </a:cubicBezTo>
                <a:cubicBezTo>
                  <a:pt x="2097423" y="-31437"/>
                  <a:pt x="2220741" y="19142"/>
                  <a:pt x="2398488" y="0"/>
                </a:cubicBezTo>
                <a:cubicBezTo>
                  <a:pt x="2626011" y="36928"/>
                  <a:pt x="2826312" y="254294"/>
                  <a:pt x="2878301" y="506730"/>
                </a:cubicBezTo>
                <a:cubicBezTo>
                  <a:pt x="2870685" y="782536"/>
                  <a:pt x="2602248" y="1036651"/>
                  <a:pt x="2398488" y="1013460"/>
                </a:cubicBezTo>
                <a:cubicBezTo>
                  <a:pt x="2243421" y="1023899"/>
                  <a:pt x="2097019" y="957238"/>
                  <a:pt x="1899632" y="1013460"/>
                </a:cubicBezTo>
                <a:cubicBezTo>
                  <a:pt x="1702245" y="1069682"/>
                  <a:pt x="1534951" y="967324"/>
                  <a:pt x="1400776" y="1013460"/>
                </a:cubicBezTo>
                <a:cubicBezTo>
                  <a:pt x="1266601" y="1059596"/>
                  <a:pt x="882395" y="994477"/>
                  <a:pt x="479812" y="1013460"/>
                </a:cubicBezTo>
                <a:cubicBezTo>
                  <a:pt x="375141" y="910886"/>
                  <a:pt x="364010" y="850053"/>
                  <a:pt x="239906" y="760095"/>
                </a:cubicBezTo>
                <a:cubicBezTo>
                  <a:pt x="115802" y="670137"/>
                  <a:pt x="137078" y="607267"/>
                  <a:pt x="0" y="506730"/>
                </a:cubicBezTo>
                <a:close/>
              </a:path>
              <a:path w="2878301" h="1013460" stroke="0" extrusionOk="0">
                <a:moveTo>
                  <a:pt x="0" y="506730"/>
                </a:moveTo>
                <a:cubicBezTo>
                  <a:pt x="109297" y="377662"/>
                  <a:pt x="203854" y="322478"/>
                  <a:pt x="244704" y="248298"/>
                </a:cubicBezTo>
                <a:cubicBezTo>
                  <a:pt x="285554" y="174118"/>
                  <a:pt x="385804" y="115154"/>
                  <a:pt x="479812" y="0"/>
                </a:cubicBezTo>
                <a:cubicBezTo>
                  <a:pt x="620811" y="-45961"/>
                  <a:pt x="725421" y="4140"/>
                  <a:pt x="921107" y="0"/>
                </a:cubicBezTo>
                <a:cubicBezTo>
                  <a:pt x="1116793" y="-4140"/>
                  <a:pt x="1171546" y="31962"/>
                  <a:pt x="1381590" y="0"/>
                </a:cubicBezTo>
                <a:cubicBezTo>
                  <a:pt x="1591634" y="-31962"/>
                  <a:pt x="1762565" y="51771"/>
                  <a:pt x="1861259" y="0"/>
                </a:cubicBezTo>
                <a:cubicBezTo>
                  <a:pt x="1959953" y="-51771"/>
                  <a:pt x="2185227" y="26954"/>
                  <a:pt x="2398488" y="0"/>
                </a:cubicBezTo>
                <a:cubicBezTo>
                  <a:pt x="2629257" y="-64140"/>
                  <a:pt x="2918632" y="212786"/>
                  <a:pt x="2878301" y="506730"/>
                </a:cubicBezTo>
                <a:cubicBezTo>
                  <a:pt x="2837848" y="743191"/>
                  <a:pt x="2669849" y="1011874"/>
                  <a:pt x="2398488" y="1013460"/>
                </a:cubicBezTo>
                <a:cubicBezTo>
                  <a:pt x="2184930" y="1060242"/>
                  <a:pt x="2119080" y="1008052"/>
                  <a:pt x="1899632" y="1013460"/>
                </a:cubicBezTo>
                <a:cubicBezTo>
                  <a:pt x="1680184" y="1018868"/>
                  <a:pt x="1518052" y="971697"/>
                  <a:pt x="1400776" y="1013460"/>
                </a:cubicBezTo>
                <a:cubicBezTo>
                  <a:pt x="1283500" y="1055223"/>
                  <a:pt x="1081735" y="1007826"/>
                  <a:pt x="940294" y="1013460"/>
                </a:cubicBezTo>
                <a:cubicBezTo>
                  <a:pt x="798853" y="1019094"/>
                  <a:pt x="579311" y="962590"/>
                  <a:pt x="479812" y="1013460"/>
                </a:cubicBezTo>
                <a:cubicBezTo>
                  <a:pt x="375986" y="903968"/>
                  <a:pt x="357891" y="850795"/>
                  <a:pt x="254300" y="775297"/>
                </a:cubicBezTo>
                <a:cubicBezTo>
                  <a:pt x="150709" y="699799"/>
                  <a:pt x="112009" y="578276"/>
                  <a:pt x="0" y="506730"/>
                </a:cubicBezTo>
                <a:close/>
              </a:path>
            </a:pathLst>
          </a:custGeom>
          <a:ln w="28575">
            <a:solidFill>
              <a:schemeClr val="tx1"/>
            </a:solidFill>
            <a:extLst>
              <a:ext uri="{C807C97D-BFC1-408E-A445-0C87EB9F89A2}">
                <ask:lineSketchStyleProps xmlns:ask="http://schemas.microsoft.com/office/drawing/2018/sketchyshapes" sd="49507746">
                  <a:prstGeom prst="flowChartDisplay">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400" dirty="0">
                <a:effectLst/>
                <a:latin typeface="Chalkboard SE" panose="03050602040202020205" pitchFamily="66" charset="77"/>
                <a:ea typeface="Calibri" panose="020F0502020204030204" pitchFamily="34" charset="0"/>
                <a:cs typeface="Times New Roman" panose="02020603050405020304" pitchFamily="18" charset="0"/>
              </a:rPr>
              <a:t>Displayed Positive, Negative, Compound Score   </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sp>
        <p:nvSpPr>
          <p:cNvPr id="13" name="Flowchart: Display 13">
            <a:extLst>
              <a:ext uri="{FF2B5EF4-FFF2-40B4-BE49-F238E27FC236}">
                <a16:creationId xmlns:a16="http://schemas.microsoft.com/office/drawing/2014/main" id="{EA3504ED-44CD-CA41-8E12-60454BB1F194}"/>
              </a:ext>
            </a:extLst>
          </p:cNvPr>
          <p:cNvSpPr/>
          <p:nvPr/>
        </p:nvSpPr>
        <p:spPr>
          <a:xfrm>
            <a:off x="1817653" y="4687736"/>
            <a:ext cx="2105466" cy="887201"/>
          </a:xfrm>
          <a:custGeom>
            <a:avLst/>
            <a:gdLst>
              <a:gd name="connsiteX0" fmla="*/ 0 w 2451798"/>
              <a:gd name="connsiteY0" fmla="*/ 533400 h 1066800"/>
              <a:gd name="connsiteX1" fmla="*/ 208444 w 2451798"/>
              <a:gd name="connsiteY1" fmla="*/ 261366 h 1066800"/>
              <a:gd name="connsiteX2" fmla="*/ 408714 w 2451798"/>
              <a:gd name="connsiteY2" fmla="*/ 0 h 1066800"/>
              <a:gd name="connsiteX3" fmla="*/ 920816 w 2451798"/>
              <a:gd name="connsiteY3" fmla="*/ 0 h 1066800"/>
              <a:gd name="connsiteX4" fmla="*/ 1481950 w 2451798"/>
              <a:gd name="connsiteY4" fmla="*/ 0 h 1066800"/>
              <a:gd name="connsiteX5" fmla="*/ 2043083 w 2451798"/>
              <a:gd name="connsiteY5" fmla="*/ 0 h 1066800"/>
              <a:gd name="connsiteX6" fmla="*/ 2451798 w 2451798"/>
              <a:gd name="connsiteY6" fmla="*/ 533400 h 1066800"/>
              <a:gd name="connsiteX7" fmla="*/ 2043083 w 2451798"/>
              <a:gd name="connsiteY7" fmla="*/ 1066800 h 1066800"/>
              <a:gd name="connsiteX8" fmla="*/ 1514637 w 2451798"/>
              <a:gd name="connsiteY8" fmla="*/ 1066800 h 1066800"/>
              <a:gd name="connsiteX9" fmla="*/ 969847 w 2451798"/>
              <a:gd name="connsiteY9" fmla="*/ 1066800 h 1066800"/>
              <a:gd name="connsiteX10" fmla="*/ 408714 w 2451798"/>
              <a:gd name="connsiteY10" fmla="*/ 1066800 h 1066800"/>
              <a:gd name="connsiteX11" fmla="*/ 208444 w 2451798"/>
              <a:gd name="connsiteY11" fmla="*/ 805434 h 1066800"/>
              <a:gd name="connsiteX12" fmla="*/ 0 w 2451798"/>
              <a:gd name="connsiteY12"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1798" h="1066800" fill="none" extrusionOk="0">
                <a:moveTo>
                  <a:pt x="0" y="533400"/>
                </a:moveTo>
                <a:cubicBezTo>
                  <a:pt x="89989" y="405810"/>
                  <a:pt x="186299" y="354625"/>
                  <a:pt x="208444" y="261366"/>
                </a:cubicBezTo>
                <a:cubicBezTo>
                  <a:pt x="230589" y="168107"/>
                  <a:pt x="373186" y="100366"/>
                  <a:pt x="408714" y="0"/>
                </a:cubicBezTo>
                <a:cubicBezTo>
                  <a:pt x="618560" y="-7696"/>
                  <a:pt x="685130" y="50320"/>
                  <a:pt x="920816" y="0"/>
                </a:cubicBezTo>
                <a:cubicBezTo>
                  <a:pt x="1156502" y="-50320"/>
                  <a:pt x="1335534" y="31417"/>
                  <a:pt x="1481950" y="0"/>
                </a:cubicBezTo>
                <a:cubicBezTo>
                  <a:pt x="1628366" y="-31417"/>
                  <a:pt x="1884652" y="7896"/>
                  <a:pt x="2043083" y="0"/>
                </a:cubicBezTo>
                <a:cubicBezTo>
                  <a:pt x="2270037" y="-15478"/>
                  <a:pt x="2420891" y="198394"/>
                  <a:pt x="2451798" y="533400"/>
                </a:cubicBezTo>
                <a:cubicBezTo>
                  <a:pt x="2455426" y="776430"/>
                  <a:pt x="2243108" y="1070950"/>
                  <a:pt x="2043083" y="1066800"/>
                </a:cubicBezTo>
                <a:cubicBezTo>
                  <a:pt x="1793455" y="1096701"/>
                  <a:pt x="1681689" y="1040760"/>
                  <a:pt x="1514637" y="1066800"/>
                </a:cubicBezTo>
                <a:cubicBezTo>
                  <a:pt x="1347585" y="1092840"/>
                  <a:pt x="1161668" y="1029548"/>
                  <a:pt x="969847" y="1066800"/>
                </a:cubicBezTo>
                <a:cubicBezTo>
                  <a:pt x="778026" y="1104052"/>
                  <a:pt x="530446" y="1017070"/>
                  <a:pt x="408714" y="1066800"/>
                </a:cubicBezTo>
                <a:cubicBezTo>
                  <a:pt x="289511" y="962067"/>
                  <a:pt x="279323" y="849286"/>
                  <a:pt x="208444" y="805434"/>
                </a:cubicBezTo>
                <a:cubicBezTo>
                  <a:pt x="137565" y="761582"/>
                  <a:pt x="101897" y="609164"/>
                  <a:pt x="0" y="533400"/>
                </a:cubicBezTo>
                <a:close/>
              </a:path>
              <a:path w="2451798" h="1066800" stroke="0" extrusionOk="0">
                <a:moveTo>
                  <a:pt x="0" y="533400"/>
                </a:moveTo>
                <a:cubicBezTo>
                  <a:pt x="82415" y="386838"/>
                  <a:pt x="181049" y="339953"/>
                  <a:pt x="208444" y="261366"/>
                </a:cubicBezTo>
                <a:cubicBezTo>
                  <a:pt x="235839" y="182779"/>
                  <a:pt x="358061" y="75424"/>
                  <a:pt x="408714" y="0"/>
                </a:cubicBezTo>
                <a:cubicBezTo>
                  <a:pt x="536589" y="-52535"/>
                  <a:pt x="728289" y="5614"/>
                  <a:pt x="937160" y="0"/>
                </a:cubicBezTo>
                <a:cubicBezTo>
                  <a:pt x="1146031" y="-5614"/>
                  <a:pt x="1247725" y="21902"/>
                  <a:pt x="1465606" y="0"/>
                </a:cubicBezTo>
                <a:cubicBezTo>
                  <a:pt x="1683487" y="-21902"/>
                  <a:pt x="1894845" y="38088"/>
                  <a:pt x="2043083" y="0"/>
                </a:cubicBezTo>
                <a:cubicBezTo>
                  <a:pt x="2281031" y="-955"/>
                  <a:pt x="2492672" y="232557"/>
                  <a:pt x="2451798" y="533400"/>
                </a:cubicBezTo>
                <a:cubicBezTo>
                  <a:pt x="2446921" y="813727"/>
                  <a:pt x="2225152" y="1074780"/>
                  <a:pt x="2043083" y="1066800"/>
                </a:cubicBezTo>
                <a:cubicBezTo>
                  <a:pt x="1853713" y="1115679"/>
                  <a:pt x="1681584" y="1029792"/>
                  <a:pt x="1465606" y="1066800"/>
                </a:cubicBezTo>
                <a:cubicBezTo>
                  <a:pt x="1249628" y="1103808"/>
                  <a:pt x="1129413" y="1018367"/>
                  <a:pt x="953504" y="1066800"/>
                </a:cubicBezTo>
                <a:cubicBezTo>
                  <a:pt x="777595" y="1115233"/>
                  <a:pt x="646333" y="1058450"/>
                  <a:pt x="408714" y="1066800"/>
                </a:cubicBezTo>
                <a:cubicBezTo>
                  <a:pt x="307232" y="974886"/>
                  <a:pt x="268288" y="831145"/>
                  <a:pt x="200270" y="794766"/>
                </a:cubicBezTo>
                <a:cubicBezTo>
                  <a:pt x="132252" y="758387"/>
                  <a:pt x="91566" y="588759"/>
                  <a:pt x="0" y="533400"/>
                </a:cubicBezTo>
                <a:close/>
              </a:path>
            </a:pathLst>
          </a:custGeom>
          <a:ln w="28575">
            <a:solidFill>
              <a:schemeClr val="tx1"/>
            </a:solidFill>
            <a:extLst>
              <a:ext uri="{C807C97D-BFC1-408E-A445-0C87EB9F89A2}">
                <ask:lineSketchStyleProps xmlns:ask="http://schemas.microsoft.com/office/drawing/2018/sketchyshapes" sd="1133591177">
                  <a:prstGeom prst="flowChartDisplay">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400" dirty="0">
                <a:effectLst/>
                <a:latin typeface="Chalkboard SE" panose="03050602040202020205" pitchFamily="66" charset="77"/>
                <a:ea typeface="Calibri" panose="020F0502020204030204" pitchFamily="34" charset="0"/>
                <a:cs typeface="Times New Roman" panose="02020603050405020304" pitchFamily="18" charset="0"/>
              </a:rPr>
              <a:t>Made some </a:t>
            </a:r>
            <a:r>
              <a:rPr lang="en-US" sz="1400" dirty="0" err="1">
                <a:effectLst/>
                <a:latin typeface="Chalkboard SE" panose="03050602040202020205" pitchFamily="66" charset="77"/>
                <a:ea typeface="Calibri" panose="020F0502020204030204" pitchFamily="34" charset="0"/>
                <a:cs typeface="Times New Roman" panose="02020603050405020304" pitchFamily="18" charset="0"/>
              </a:rPr>
              <a:t>WordCloud</a:t>
            </a:r>
            <a:r>
              <a:rPr lang="en-US" sz="1400" dirty="0">
                <a:effectLst/>
                <a:latin typeface="Chalkboard SE" panose="03050602040202020205" pitchFamily="66" charset="77"/>
                <a:ea typeface="Calibri" panose="020F0502020204030204" pitchFamily="34" charset="0"/>
                <a:cs typeface="Times New Roman" panose="02020603050405020304" pitchFamily="18" charset="0"/>
              </a:rPr>
              <a:t> for better Visualizations</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sp>
        <p:nvSpPr>
          <p:cNvPr id="14" name="Flowchart: Terminator 14">
            <a:extLst>
              <a:ext uri="{FF2B5EF4-FFF2-40B4-BE49-F238E27FC236}">
                <a16:creationId xmlns:a16="http://schemas.microsoft.com/office/drawing/2014/main" id="{316F59C7-59BA-BF43-A12E-1E2F18C56CC2}"/>
              </a:ext>
            </a:extLst>
          </p:cNvPr>
          <p:cNvSpPr/>
          <p:nvPr/>
        </p:nvSpPr>
        <p:spPr>
          <a:xfrm>
            <a:off x="543852" y="2184752"/>
            <a:ext cx="1033893" cy="475286"/>
          </a:xfrm>
          <a:custGeom>
            <a:avLst/>
            <a:gdLst>
              <a:gd name="connsiteX0" fmla="*/ 193692 w 1203960"/>
              <a:gd name="connsiteY0" fmla="*/ 0 h 571500"/>
              <a:gd name="connsiteX1" fmla="*/ 593814 w 1203960"/>
              <a:gd name="connsiteY1" fmla="*/ 0 h 571500"/>
              <a:gd name="connsiteX2" fmla="*/ 1010267 w 1203960"/>
              <a:gd name="connsiteY2" fmla="*/ 0 h 571500"/>
              <a:gd name="connsiteX3" fmla="*/ 1203960 w 1203960"/>
              <a:gd name="connsiteY3" fmla="*/ 285750 h 571500"/>
              <a:gd name="connsiteX4" fmla="*/ 1010267 w 1203960"/>
              <a:gd name="connsiteY4" fmla="*/ 571500 h 571500"/>
              <a:gd name="connsiteX5" fmla="*/ 618311 w 1203960"/>
              <a:gd name="connsiteY5" fmla="*/ 571500 h 571500"/>
              <a:gd name="connsiteX6" fmla="*/ 193692 w 1203960"/>
              <a:gd name="connsiteY6" fmla="*/ 571500 h 571500"/>
              <a:gd name="connsiteX7" fmla="*/ 0 w 1203960"/>
              <a:gd name="connsiteY7" fmla="*/ 285750 h 571500"/>
              <a:gd name="connsiteX8" fmla="*/ 193692 w 1203960"/>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3960" h="571500" fill="none" extrusionOk="0">
                <a:moveTo>
                  <a:pt x="193692" y="0"/>
                </a:moveTo>
                <a:cubicBezTo>
                  <a:pt x="304689" y="-12622"/>
                  <a:pt x="442512" y="16105"/>
                  <a:pt x="593814" y="0"/>
                </a:cubicBezTo>
                <a:cubicBezTo>
                  <a:pt x="745116" y="-16105"/>
                  <a:pt x="868894" y="43557"/>
                  <a:pt x="1010267" y="0"/>
                </a:cubicBezTo>
                <a:cubicBezTo>
                  <a:pt x="1113905" y="2095"/>
                  <a:pt x="1217035" y="100280"/>
                  <a:pt x="1203960" y="285750"/>
                </a:cubicBezTo>
                <a:cubicBezTo>
                  <a:pt x="1188119" y="432124"/>
                  <a:pt x="1123242" y="550251"/>
                  <a:pt x="1010267" y="571500"/>
                </a:cubicBezTo>
                <a:cubicBezTo>
                  <a:pt x="879209" y="598641"/>
                  <a:pt x="775707" y="532552"/>
                  <a:pt x="618311" y="571500"/>
                </a:cubicBezTo>
                <a:cubicBezTo>
                  <a:pt x="460915" y="610448"/>
                  <a:pt x="312210" y="547530"/>
                  <a:pt x="193692" y="571500"/>
                </a:cubicBezTo>
                <a:cubicBezTo>
                  <a:pt x="84124" y="563184"/>
                  <a:pt x="-4509" y="488442"/>
                  <a:pt x="0" y="285750"/>
                </a:cubicBezTo>
                <a:cubicBezTo>
                  <a:pt x="18837" y="108467"/>
                  <a:pt x="86453" y="-11554"/>
                  <a:pt x="193692" y="0"/>
                </a:cubicBezTo>
                <a:close/>
              </a:path>
              <a:path w="1203960" h="571500" stroke="0" extrusionOk="0">
                <a:moveTo>
                  <a:pt x="193692" y="0"/>
                </a:moveTo>
                <a:cubicBezTo>
                  <a:pt x="342277" y="-25776"/>
                  <a:pt x="429651" y="43434"/>
                  <a:pt x="585648" y="0"/>
                </a:cubicBezTo>
                <a:cubicBezTo>
                  <a:pt x="741645" y="-43434"/>
                  <a:pt x="844955" y="31549"/>
                  <a:pt x="1010267" y="0"/>
                </a:cubicBezTo>
                <a:cubicBezTo>
                  <a:pt x="1113947" y="16837"/>
                  <a:pt x="1221800" y="163715"/>
                  <a:pt x="1203960" y="285750"/>
                </a:cubicBezTo>
                <a:cubicBezTo>
                  <a:pt x="1196142" y="470838"/>
                  <a:pt x="1101879" y="566844"/>
                  <a:pt x="1010267" y="571500"/>
                </a:cubicBezTo>
                <a:cubicBezTo>
                  <a:pt x="846635" y="592642"/>
                  <a:pt x="742381" y="565381"/>
                  <a:pt x="610145" y="571500"/>
                </a:cubicBezTo>
                <a:cubicBezTo>
                  <a:pt x="477909" y="577619"/>
                  <a:pt x="331862" y="521668"/>
                  <a:pt x="193692" y="571500"/>
                </a:cubicBezTo>
                <a:cubicBezTo>
                  <a:pt x="91341" y="575867"/>
                  <a:pt x="-6011" y="470031"/>
                  <a:pt x="0" y="285750"/>
                </a:cubicBezTo>
                <a:cubicBezTo>
                  <a:pt x="-6180" y="156653"/>
                  <a:pt x="71155" y="-14935"/>
                  <a:pt x="193692" y="0"/>
                </a:cubicBezTo>
                <a:close/>
              </a:path>
            </a:pathLst>
          </a:custGeom>
          <a:ln w="28575">
            <a:solidFill>
              <a:schemeClr val="tx1"/>
            </a:solidFill>
            <a:extLst>
              <a:ext uri="{C807C97D-BFC1-408E-A445-0C87EB9F89A2}">
                <ask:lineSketchStyleProps xmlns:ask="http://schemas.microsoft.com/office/drawing/2018/sketchyshapes" sd="1690237331">
                  <a:prstGeom prst="flowChartTerminator">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US" sz="2000" dirty="0">
                <a:effectLst/>
                <a:ea typeface="Calibri" panose="020F0502020204030204" pitchFamily="34" charset="0"/>
                <a:cs typeface="Times New Roman" panose="02020603050405020304" pitchFamily="18" charset="0"/>
              </a:rPr>
              <a:t> </a:t>
            </a:r>
            <a:r>
              <a:rPr lang="en-US" dirty="0">
                <a:effectLst/>
                <a:latin typeface="Chalkboard SE" panose="03050602040202020205" pitchFamily="66" charset="77"/>
                <a:ea typeface="Calibri" panose="020F0502020204030204" pitchFamily="34" charset="0"/>
                <a:cs typeface="Times New Roman" panose="02020603050405020304" pitchFamily="18" charset="0"/>
              </a:rPr>
              <a:t>START</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61E41DA9-56B5-2E46-B554-21F950378A55}"/>
              </a:ext>
            </a:extLst>
          </p:cNvPr>
          <p:cNvCxnSpPr/>
          <p:nvPr/>
        </p:nvCxnSpPr>
        <p:spPr>
          <a:xfrm>
            <a:off x="1590143" y="2357666"/>
            <a:ext cx="516946" cy="0"/>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sp>
        <p:nvSpPr>
          <p:cNvPr id="16" name="Flowchart: Terminator 30">
            <a:extLst>
              <a:ext uri="{FF2B5EF4-FFF2-40B4-BE49-F238E27FC236}">
                <a16:creationId xmlns:a16="http://schemas.microsoft.com/office/drawing/2014/main" id="{552530A6-94FA-2A41-92A7-DF30B68BB51E}"/>
              </a:ext>
            </a:extLst>
          </p:cNvPr>
          <p:cNvSpPr/>
          <p:nvPr/>
        </p:nvSpPr>
        <p:spPr>
          <a:xfrm>
            <a:off x="2178725" y="5964505"/>
            <a:ext cx="1112416" cy="405578"/>
          </a:xfrm>
          <a:custGeom>
            <a:avLst/>
            <a:gdLst>
              <a:gd name="connsiteX0" fmla="*/ 208403 w 1295399"/>
              <a:gd name="connsiteY0" fmla="*/ 0 h 487680"/>
              <a:gd name="connsiteX1" fmla="*/ 665271 w 1295399"/>
              <a:gd name="connsiteY1" fmla="*/ 0 h 487680"/>
              <a:gd name="connsiteX2" fmla="*/ 1086995 w 1295399"/>
              <a:gd name="connsiteY2" fmla="*/ 0 h 487680"/>
              <a:gd name="connsiteX3" fmla="*/ 1295399 w 1295399"/>
              <a:gd name="connsiteY3" fmla="*/ 243840 h 487680"/>
              <a:gd name="connsiteX4" fmla="*/ 1086995 w 1295399"/>
              <a:gd name="connsiteY4" fmla="*/ 487680 h 487680"/>
              <a:gd name="connsiteX5" fmla="*/ 674057 w 1295399"/>
              <a:gd name="connsiteY5" fmla="*/ 487680 h 487680"/>
              <a:gd name="connsiteX6" fmla="*/ 208403 w 1295399"/>
              <a:gd name="connsiteY6" fmla="*/ 487680 h 487680"/>
              <a:gd name="connsiteX7" fmla="*/ 0 w 1295399"/>
              <a:gd name="connsiteY7" fmla="*/ 243840 h 487680"/>
              <a:gd name="connsiteX8" fmla="*/ 208403 w 1295399"/>
              <a:gd name="connsiteY8" fmla="*/ 0 h 4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5399" h="487680" fill="none" extrusionOk="0">
                <a:moveTo>
                  <a:pt x="208403" y="0"/>
                </a:moveTo>
                <a:cubicBezTo>
                  <a:pt x="318386" y="-28536"/>
                  <a:pt x="549311" y="12484"/>
                  <a:pt x="665271" y="0"/>
                </a:cubicBezTo>
                <a:cubicBezTo>
                  <a:pt x="781231" y="-12484"/>
                  <a:pt x="884337" y="12461"/>
                  <a:pt x="1086995" y="0"/>
                </a:cubicBezTo>
                <a:cubicBezTo>
                  <a:pt x="1188729" y="8017"/>
                  <a:pt x="1302326" y="110406"/>
                  <a:pt x="1295399" y="243840"/>
                </a:cubicBezTo>
                <a:cubicBezTo>
                  <a:pt x="1305121" y="348943"/>
                  <a:pt x="1189092" y="459518"/>
                  <a:pt x="1086995" y="487680"/>
                </a:cubicBezTo>
                <a:cubicBezTo>
                  <a:pt x="913640" y="531038"/>
                  <a:pt x="858552" y="474159"/>
                  <a:pt x="674057" y="487680"/>
                </a:cubicBezTo>
                <a:cubicBezTo>
                  <a:pt x="489562" y="501201"/>
                  <a:pt x="379335" y="450801"/>
                  <a:pt x="208403" y="487680"/>
                </a:cubicBezTo>
                <a:cubicBezTo>
                  <a:pt x="93648" y="469039"/>
                  <a:pt x="-15710" y="374010"/>
                  <a:pt x="0" y="243840"/>
                </a:cubicBezTo>
                <a:cubicBezTo>
                  <a:pt x="8937" y="84190"/>
                  <a:pt x="98736" y="-6263"/>
                  <a:pt x="208403" y="0"/>
                </a:cubicBezTo>
                <a:close/>
              </a:path>
              <a:path w="1295399" h="487680" stroke="0" extrusionOk="0">
                <a:moveTo>
                  <a:pt x="208403" y="0"/>
                </a:moveTo>
                <a:cubicBezTo>
                  <a:pt x="416418" y="-28646"/>
                  <a:pt x="437490" y="37178"/>
                  <a:pt x="665271" y="0"/>
                </a:cubicBezTo>
                <a:cubicBezTo>
                  <a:pt x="893052" y="-37178"/>
                  <a:pt x="877167" y="20942"/>
                  <a:pt x="1086995" y="0"/>
                </a:cubicBezTo>
                <a:cubicBezTo>
                  <a:pt x="1202537" y="-30738"/>
                  <a:pt x="1266282" y="110182"/>
                  <a:pt x="1295399" y="243840"/>
                </a:cubicBezTo>
                <a:cubicBezTo>
                  <a:pt x="1286411" y="369099"/>
                  <a:pt x="1206145" y="488406"/>
                  <a:pt x="1086995" y="487680"/>
                </a:cubicBezTo>
                <a:cubicBezTo>
                  <a:pt x="928692" y="508307"/>
                  <a:pt x="849698" y="484066"/>
                  <a:pt x="638913" y="487680"/>
                </a:cubicBezTo>
                <a:cubicBezTo>
                  <a:pt x="428128" y="491294"/>
                  <a:pt x="410071" y="438173"/>
                  <a:pt x="208403" y="487680"/>
                </a:cubicBezTo>
                <a:cubicBezTo>
                  <a:pt x="95882" y="527794"/>
                  <a:pt x="-15994" y="370027"/>
                  <a:pt x="0" y="243840"/>
                </a:cubicBezTo>
                <a:cubicBezTo>
                  <a:pt x="1835" y="93676"/>
                  <a:pt x="97617" y="10644"/>
                  <a:pt x="208403" y="0"/>
                </a:cubicBezTo>
                <a:close/>
              </a:path>
            </a:pathLst>
          </a:custGeom>
          <a:ln w="28575">
            <a:solidFill>
              <a:schemeClr val="tx1"/>
            </a:solidFill>
            <a:extLst>
              <a:ext uri="{C807C97D-BFC1-408E-A445-0C87EB9F89A2}">
                <ask:lineSketchStyleProps xmlns:ask="http://schemas.microsoft.com/office/drawing/2018/sketchyshapes" sd="549930088">
                  <a:prstGeom prst="flowChartTerminator">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600" dirty="0">
                <a:effectLst/>
                <a:latin typeface="Chalkboard SE" panose="03050602040202020205" pitchFamily="66" charset="77"/>
                <a:ea typeface="Calibri" panose="020F0502020204030204" pitchFamily="34" charset="0"/>
                <a:cs typeface="Times New Roman" panose="02020603050405020304" pitchFamily="18" charset="0"/>
              </a:rPr>
              <a:t>END</a:t>
            </a:r>
            <a:endParaRPr lang="en-IN" sz="1100" dirty="0">
              <a:effectLst/>
              <a:latin typeface="Chalkboard SE" panose="03050602040202020205" pitchFamily="66" charset="77"/>
              <a:ea typeface="Calibri" panose="020F0502020204030204" pitchFamily="34"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978522DA-89E8-A94B-93CE-BE2B70228A30}"/>
              </a:ext>
            </a:extLst>
          </p:cNvPr>
          <p:cNvCxnSpPr/>
          <p:nvPr/>
        </p:nvCxnSpPr>
        <p:spPr>
          <a:xfrm>
            <a:off x="2726323" y="4239466"/>
            <a:ext cx="0" cy="443601"/>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18" name="Straight Arrow Connector 17">
            <a:extLst>
              <a:ext uri="{FF2B5EF4-FFF2-40B4-BE49-F238E27FC236}">
                <a16:creationId xmlns:a16="http://schemas.microsoft.com/office/drawing/2014/main" id="{C980F43F-4E34-4146-A57A-203226F2425D}"/>
              </a:ext>
            </a:extLst>
          </p:cNvPr>
          <p:cNvCxnSpPr/>
          <p:nvPr/>
        </p:nvCxnSpPr>
        <p:spPr>
          <a:xfrm>
            <a:off x="4734872" y="2838623"/>
            <a:ext cx="0" cy="564006"/>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19" name="Straight Arrow Connector 18">
            <a:extLst>
              <a:ext uri="{FF2B5EF4-FFF2-40B4-BE49-F238E27FC236}">
                <a16:creationId xmlns:a16="http://schemas.microsoft.com/office/drawing/2014/main" id="{9181CDF5-DE6B-4240-89E7-A9F9E9146003}"/>
              </a:ext>
            </a:extLst>
          </p:cNvPr>
          <p:cNvCxnSpPr/>
          <p:nvPr/>
        </p:nvCxnSpPr>
        <p:spPr>
          <a:xfrm flipH="1">
            <a:off x="3644153" y="3750505"/>
            <a:ext cx="379530" cy="0"/>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0" name="Straight Arrow Connector 19">
            <a:extLst>
              <a:ext uri="{FF2B5EF4-FFF2-40B4-BE49-F238E27FC236}">
                <a16:creationId xmlns:a16="http://schemas.microsoft.com/office/drawing/2014/main" id="{8DEDE659-5B79-C34C-B7BA-B75037F495C1}"/>
              </a:ext>
            </a:extLst>
          </p:cNvPr>
          <p:cNvCxnSpPr/>
          <p:nvPr/>
        </p:nvCxnSpPr>
        <p:spPr>
          <a:xfrm>
            <a:off x="3537044" y="2357666"/>
            <a:ext cx="392618" cy="0"/>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1" name="Straight Arrow Connector 20">
            <a:extLst>
              <a:ext uri="{FF2B5EF4-FFF2-40B4-BE49-F238E27FC236}">
                <a16:creationId xmlns:a16="http://schemas.microsoft.com/office/drawing/2014/main" id="{B4CD8A28-37F5-1B4D-BA3D-B852E7E80F2F}"/>
              </a:ext>
            </a:extLst>
          </p:cNvPr>
          <p:cNvCxnSpPr/>
          <p:nvPr/>
        </p:nvCxnSpPr>
        <p:spPr>
          <a:xfrm>
            <a:off x="2734933" y="5584276"/>
            <a:ext cx="6544" cy="38022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spTree>
    <p:extLst>
      <p:ext uri="{BB962C8B-B14F-4D97-AF65-F5344CB8AC3E}">
        <p14:creationId xmlns:p14="http://schemas.microsoft.com/office/powerpoint/2010/main" val="2320665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500"/>
                                        <p:tgtEl>
                                          <p:spTgt spid="19"/>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up)">
                                      <p:cBhvr>
                                        <p:cTn id="52" dur="500"/>
                                        <p:tgtEl>
                                          <p:spTgt spid="21"/>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entiment Analysis Demo Opinion Mining Sentimental Emotion AI | Sestek">
            <a:extLst>
              <a:ext uri="{FF2B5EF4-FFF2-40B4-BE49-F238E27FC236}">
                <a16:creationId xmlns:a16="http://schemas.microsoft.com/office/drawing/2014/main" id="{3E265194-F960-3246-8F23-7BB7C4A0FE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71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B396D-3C92-4A75-A877-A69D2A499667}"/>
              </a:ext>
            </a:extLst>
          </p:cNvPr>
          <p:cNvSpPr>
            <a:spLocks noGrp="1"/>
          </p:cNvSpPr>
          <p:nvPr>
            <p:ph type="title"/>
          </p:nvPr>
        </p:nvSpPr>
        <p:spPr>
          <a:xfrm>
            <a:off x="594804" y="640263"/>
            <a:ext cx="6619811" cy="1344975"/>
          </a:xfrm>
        </p:spPr>
        <p:txBody>
          <a:bodyPr>
            <a:normAutofit/>
          </a:bodyPr>
          <a:lstStyle/>
          <a:p>
            <a:r>
              <a:rPr lang="en-US" sz="2800" b="1" dirty="0">
                <a:latin typeface="Chalkboard SE" panose="03050602040202020205" pitchFamily="66" charset="77"/>
              </a:rPr>
              <a:t>Why Vader Method for social media sentiment analysis?</a:t>
            </a:r>
            <a:br>
              <a:rPr lang="en-US" sz="2800" b="1" dirty="0">
                <a:latin typeface="Chalkboard SE" panose="03050602040202020205" pitchFamily="66" charset="77"/>
              </a:rPr>
            </a:br>
            <a:endParaRPr lang="en-US" sz="2800" b="1" dirty="0">
              <a:latin typeface="Chalkboard SE" panose="03050602040202020205" pitchFamily="66" charset="77"/>
            </a:endParaRPr>
          </a:p>
        </p:txBody>
      </p:sp>
      <p:sp>
        <p:nvSpPr>
          <p:cNvPr id="8" name="Content Placeholder 6">
            <a:extLst>
              <a:ext uri="{FF2B5EF4-FFF2-40B4-BE49-F238E27FC236}">
                <a16:creationId xmlns:a16="http://schemas.microsoft.com/office/drawing/2014/main" id="{C2828825-33E5-C641-8380-94B53AFFAA6F}"/>
              </a:ext>
            </a:extLst>
          </p:cNvPr>
          <p:cNvSpPr>
            <a:spLocks noGrp="1"/>
          </p:cNvSpPr>
          <p:nvPr>
            <p:ph idx="1"/>
          </p:nvPr>
        </p:nvSpPr>
        <p:spPr>
          <a:xfrm>
            <a:off x="594109" y="2121763"/>
            <a:ext cx="6620505" cy="3773010"/>
          </a:xfrm>
        </p:spPr>
        <p:txBody>
          <a:bodyPr>
            <a:normAutofit fontScale="92500" lnSpcReduction="10000"/>
          </a:bodyPr>
          <a:lstStyle/>
          <a:p>
            <a:r>
              <a:rPr lang="en-US" sz="2400" dirty="0">
                <a:latin typeface="Chalkboard SE" panose="03050602040202020205" pitchFamily="66" charset="77"/>
              </a:rPr>
              <a:t>Vader Sentiment Analysis works better for with texts from social media and in general as well. It is based on lexicons of sentiment-related words. Each word in the lexicon is rated whether it is positive or negative.</a:t>
            </a:r>
          </a:p>
          <a:p>
            <a:r>
              <a:rPr lang="en-US" sz="2400" dirty="0">
                <a:latin typeface="Chalkboard SE" panose="03050602040202020205" pitchFamily="66" charset="77"/>
              </a:rPr>
              <a:t>It can very well understand the sentiment of a text containing emoticons, slangs, conjunctions, capital words, punctuations and much more. </a:t>
            </a:r>
          </a:p>
          <a:p>
            <a:r>
              <a:rPr lang="en-US" sz="2400" dirty="0">
                <a:latin typeface="Chalkboard SE" panose="03050602040202020205" pitchFamily="66" charset="77"/>
              </a:rPr>
              <a:t>Also, </a:t>
            </a:r>
            <a:r>
              <a:rPr lang="en-US" sz="2400" dirty="0" err="1">
                <a:latin typeface="Chalkboard SE" panose="03050602040202020205" pitchFamily="66" charset="77"/>
              </a:rPr>
              <a:t>Textblob</a:t>
            </a:r>
            <a:r>
              <a:rPr lang="en-US" sz="2400" dirty="0">
                <a:latin typeface="Chalkboard SE" panose="03050602040202020205" pitchFamily="66" charset="77"/>
              </a:rPr>
              <a:t> will ignore the words that it doesn’t know, it will consider words and phrases that it can assign polarity to and averages to get the final score.</a:t>
            </a:r>
          </a:p>
        </p:txBody>
      </p:sp>
    </p:spTree>
    <p:extLst>
      <p:ext uri="{BB962C8B-B14F-4D97-AF65-F5344CB8AC3E}">
        <p14:creationId xmlns:p14="http://schemas.microsoft.com/office/powerpoint/2010/main" val="3605551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6817CF-C3CD-4D61-B837-5AA969D69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rgbClr val="FFFFFF"/>
          </a:solidFill>
          <a:ln w="0">
            <a:noFill/>
            <a:prstDash val="solid"/>
            <a:round/>
            <a:headEnd/>
            <a:tailEnd/>
          </a:ln>
        </p:spPr>
        <p:txBody>
          <a:bodyPr rtlCol="0" anchor="ctr"/>
          <a:lstStyle/>
          <a:p>
            <a:pPr algn="ctr" defTabSz="457200"/>
            <a:endParaRPr lang="en-US">
              <a:solidFill>
                <a:schemeClr val="tx1"/>
              </a:solidFill>
            </a:endParaRPr>
          </a:p>
        </p:txBody>
      </p:sp>
      <p:sp useBgFill="1">
        <p:nvSpPr>
          <p:cNvPr id="75" name="Rectangle 74">
            <a:extLst>
              <a:ext uri="{FF2B5EF4-FFF2-40B4-BE49-F238E27FC236}">
                <a16:creationId xmlns:a16="http://schemas.microsoft.com/office/drawing/2014/main" id="{B9EC6CC4-13EB-4749-BB55-C377E4F6F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ln w="0">
            <a:noFill/>
            <a:prstDash val="solid"/>
            <a:round/>
            <a:headEnd/>
            <a:tailEnd/>
          </a:ln>
        </p:spPr>
        <p:txBody>
          <a:bodyPr rtlCol="0" anchor="ctr"/>
          <a:lstStyle/>
          <a:p>
            <a:pPr algn="ctr" defTabSz="457200"/>
            <a:endParaRPr lang="en-US" dirty="0">
              <a:solidFill>
                <a:schemeClr val="tx1"/>
              </a:solidFill>
            </a:endParaRPr>
          </a:p>
        </p:txBody>
      </p:sp>
      <p:sp>
        <p:nvSpPr>
          <p:cNvPr id="77" name="Rectangle 76">
            <a:extLst>
              <a:ext uri="{FF2B5EF4-FFF2-40B4-BE49-F238E27FC236}">
                <a16:creationId xmlns:a16="http://schemas.microsoft.com/office/drawing/2014/main" id="{488597D4-F59F-437D-9049-E852DF689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699494"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EFDEDF66-9492-F747-834E-7C3C0494D472}"/>
              </a:ext>
            </a:extLst>
          </p:cNvPr>
          <p:cNvSpPr>
            <a:spLocks noGrp="1"/>
          </p:cNvSpPr>
          <p:nvPr>
            <p:ph type="title"/>
          </p:nvPr>
        </p:nvSpPr>
        <p:spPr>
          <a:xfrm>
            <a:off x="1252800" y="662399"/>
            <a:ext cx="5995987" cy="1494000"/>
          </a:xfrm>
        </p:spPr>
        <p:txBody>
          <a:bodyPr anchor="t">
            <a:normAutofit fontScale="90000"/>
          </a:bodyPr>
          <a:lstStyle/>
          <a:p>
            <a:r>
              <a:rPr lang="en-US" dirty="0">
                <a:latin typeface="Chalkboard SE" panose="03050602040202020205" pitchFamily="66" charset="77"/>
              </a:rPr>
              <a:t>Improve app performance using cache </a:t>
            </a:r>
          </a:p>
        </p:txBody>
      </p:sp>
      <p:grpSp>
        <p:nvGrpSpPr>
          <p:cNvPr id="79" name="Group 78">
            <a:extLst>
              <a:ext uri="{FF2B5EF4-FFF2-40B4-BE49-F238E27FC236}">
                <a16:creationId xmlns:a16="http://schemas.microsoft.com/office/drawing/2014/main" id="{3248E2E5-FC33-4EDF-9119-E1D8A61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13043" y="0"/>
            <a:chExt cx="885825" cy="6858000"/>
          </a:xfrm>
        </p:grpSpPr>
        <p:sp>
          <p:nvSpPr>
            <p:cNvPr id="80" name="Freeform 6">
              <a:extLst>
                <a:ext uri="{FF2B5EF4-FFF2-40B4-BE49-F238E27FC236}">
                  <a16:creationId xmlns:a16="http://schemas.microsoft.com/office/drawing/2014/main" id="{E96175EA-5A58-462A-B6AF-5F575F918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81" name="Freeform 6">
              <a:extLst>
                <a:ext uri="{FF2B5EF4-FFF2-40B4-BE49-F238E27FC236}">
                  <a16:creationId xmlns:a16="http://schemas.microsoft.com/office/drawing/2014/main" id="{DE22DF26-7486-4229-BBD6-5A95765C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43"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BD00F2B9-079D-BF4E-A933-D6AA1FA9DFE7}"/>
              </a:ext>
            </a:extLst>
          </p:cNvPr>
          <p:cNvSpPr>
            <a:spLocks noGrp="1"/>
          </p:cNvSpPr>
          <p:nvPr>
            <p:ph idx="1"/>
          </p:nvPr>
        </p:nvSpPr>
        <p:spPr>
          <a:xfrm>
            <a:off x="1251677" y="2286000"/>
            <a:ext cx="5968273" cy="4572000"/>
          </a:xfrm>
        </p:spPr>
        <p:txBody>
          <a:bodyPr>
            <a:normAutofit fontScale="85000" lnSpcReduction="10000"/>
          </a:bodyPr>
          <a:lstStyle/>
          <a:p>
            <a:pPr marL="0" indent="0">
              <a:buNone/>
            </a:pPr>
            <a:r>
              <a:rPr lang="en-US" sz="1900" dirty="0" err="1">
                <a:solidFill>
                  <a:schemeClr val="tx1">
                    <a:lumMod val="95000"/>
                    <a:lumOff val="5000"/>
                    <a:alpha val="60000"/>
                  </a:schemeClr>
                </a:solidFill>
                <a:latin typeface="Chalkboard SE" panose="03050602040202020205" pitchFamily="66" charset="77"/>
              </a:rPr>
              <a:t>Streamlit</a:t>
            </a:r>
            <a:r>
              <a:rPr lang="en-US" sz="1900" dirty="0">
                <a:solidFill>
                  <a:schemeClr val="tx1">
                    <a:lumMod val="95000"/>
                    <a:lumOff val="5000"/>
                    <a:alpha val="60000"/>
                  </a:schemeClr>
                </a:solidFill>
                <a:latin typeface="Chalkboard SE" panose="03050602040202020205" pitchFamily="66" charset="77"/>
              </a:rPr>
              <a:t> provides a caching mechanism that allows our app to stay performant even when loading data from the web, manipulating large datasets, or performing expensive computations. This is done with the @</a:t>
            </a:r>
            <a:r>
              <a:rPr lang="en-US" sz="1900" dirty="0" err="1">
                <a:solidFill>
                  <a:schemeClr val="tx1">
                    <a:lumMod val="95000"/>
                    <a:lumOff val="5000"/>
                    <a:alpha val="60000"/>
                  </a:schemeClr>
                </a:solidFill>
                <a:latin typeface="Chalkboard SE" panose="03050602040202020205" pitchFamily="66" charset="77"/>
              </a:rPr>
              <a:t>st.cache</a:t>
            </a:r>
            <a:r>
              <a:rPr lang="en-US" sz="1900" dirty="0">
                <a:solidFill>
                  <a:schemeClr val="tx1">
                    <a:lumMod val="95000"/>
                    <a:lumOff val="5000"/>
                    <a:alpha val="60000"/>
                  </a:schemeClr>
                </a:solidFill>
                <a:latin typeface="Chalkboard SE" panose="03050602040202020205" pitchFamily="66" charset="77"/>
              </a:rPr>
              <a:t> decorator.</a:t>
            </a:r>
          </a:p>
          <a:p>
            <a:pPr marL="0" indent="0">
              <a:buNone/>
            </a:pPr>
            <a:r>
              <a:rPr lang="en-IN" sz="1900" dirty="0">
                <a:solidFill>
                  <a:schemeClr val="tx1">
                    <a:lumMod val="95000"/>
                    <a:lumOff val="5000"/>
                    <a:alpha val="60000"/>
                  </a:schemeClr>
                </a:solidFill>
                <a:latin typeface="Chalkboard SE" panose="03050602040202020205" pitchFamily="66" charset="77"/>
              </a:rPr>
              <a:t>It tells </a:t>
            </a:r>
            <a:r>
              <a:rPr lang="en-IN" sz="1900" dirty="0" err="1">
                <a:solidFill>
                  <a:schemeClr val="tx1">
                    <a:lumMod val="95000"/>
                    <a:lumOff val="5000"/>
                    <a:alpha val="60000"/>
                  </a:schemeClr>
                </a:solidFill>
                <a:latin typeface="Chalkboard SE" panose="03050602040202020205" pitchFamily="66" charset="77"/>
              </a:rPr>
              <a:t>Streamlit</a:t>
            </a:r>
            <a:r>
              <a:rPr lang="en-IN" sz="1900" dirty="0">
                <a:solidFill>
                  <a:schemeClr val="tx1">
                    <a:lumMod val="95000"/>
                    <a:lumOff val="5000"/>
                    <a:alpha val="60000"/>
                  </a:schemeClr>
                </a:solidFill>
                <a:latin typeface="Chalkboard SE" panose="03050602040202020205" pitchFamily="66" charset="77"/>
              </a:rPr>
              <a:t> that whenever the function is called it needs to check a few things:</a:t>
            </a:r>
          </a:p>
          <a:p>
            <a:r>
              <a:rPr lang="en-IN" sz="1900" dirty="0">
                <a:solidFill>
                  <a:schemeClr val="tx1">
                    <a:lumMod val="95000"/>
                    <a:lumOff val="5000"/>
                    <a:alpha val="60000"/>
                  </a:schemeClr>
                </a:solidFill>
                <a:latin typeface="Chalkboard SE" panose="03050602040202020205" pitchFamily="66" charset="77"/>
              </a:rPr>
              <a:t>The input parameters that you called the function with</a:t>
            </a:r>
          </a:p>
          <a:p>
            <a:r>
              <a:rPr lang="en-IN" sz="1900" dirty="0">
                <a:solidFill>
                  <a:schemeClr val="tx1">
                    <a:lumMod val="95000"/>
                    <a:lumOff val="5000"/>
                    <a:alpha val="60000"/>
                  </a:schemeClr>
                </a:solidFill>
                <a:latin typeface="Chalkboard SE" panose="03050602040202020205" pitchFamily="66" charset="77"/>
              </a:rPr>
              <a:t>The value of any external variable used in the function</a:t>
            </a:r>
          </a:p>
          <a:p>
            <a:r>
              <a:rPr lang="en-IN" sz="1900" dirty="0">
                <a:solidFill>
                  <a:schemeClr val="tx1">
                    <a:lumMod val="95000"/>
                    <a:lumOff val="5000"/>
                    <a:alpha val="60000"/>
                  </a:schemeClr>
                </a:solidFill>
                <a:latin typeface="Chalkboard SE" panose="03050602040202020205" pitchFamily="66" charset="77"/>
              </a:rPr>
              <a:t>The body of the function</a:t>
            </a:r>
          </a:p>
          <a:p>
            <a:r>
              <a:rPr lang="en-IN" sz="1900" dirty="0">
                <a:solidFill>
                  <a:schemeClr val="tx1">
                    <a:lumMod val="95000"/>
                    <a:lumOff val="5000"/>
                    <a:alpha val="60000"/>
                  </a:schemeClr>
                </a:solidFill>
                <a:latin typeface="Chalkboard SE" panose="03050602040202020205" pitchFamily="66" charset="77"/>
              </a:rPr>
              <a:t>The body of any function used inside the cached function</a:t>
            </a:r>
          </a:p>
          <a:p>
            <a:pPr marL="0" indent="0">
              <a:buNone/>
            </a:pPr>
            <a:r>
              <a:rPr lang="en-IN" sz="1900" dirty="0">
                <a:solidFill>
                  <a:schemeClr val="tx1">
                    <a:lumMod val="95000"/>
                    <a:lumOff val="5000"/>
                    <a:alpha val="60000"/>
                  </a:schemeClr>
                </a:solidFill>
                <a:latin typeface="Chalkboard SE" panose="03050602040202020205" pitchFamily="66" charset="77"/>
              </a:rPr>
              <a:t>If this is the first time </a:t>
            </a:r>
            <a:r>
              <a:rPr lang="en-IN" sz="1900" dirty="0" err="1">
                <a:solidFill>
                  <a:schemeClr val="tx1">
                    <a:lumMod val="95000"/>
                    <a:lumOff val="5000"/>
                    <a:alpha val="60000"/>
                  </a:schemeClr>
                </a:solidFill>
                <a:latin typeface="Chalkboard SE" panose="03050602040202020205" pitchFamily="66" charset="77"/>
              </a:rPr>
              <a:t>Streamlit</a:t>
            </a:r>
            <a:r>
              <a:rPr lang="en-IN" sz="1900" dirty="0">
                <a:solidFill>
                  <a:schemeClr val="tx1">
                    <a:lumMod val="95000"/>
                    <a:lumOff val="5000"/>
                    <a:alpha val="60000"/>
                  </a:schemeClr>
                </a:solidFill>
                <a:latin typeface="Chalkboard SE" panose="03050602040202020205" pitchFamily="66" charset="77"/>
              </a:rPr>
              <a:t> has seen these four components with these exact values and in this exact combination and order, it runs the function and stores the result in a local cache. </a:t>
            </a:r>
          </a:p>
          <a:p>
            <a:pPr marL="0" indent="0">
              <a:buNone/>
            </a:pPr>
            <a:r>
              <a:rPr lang="en-IN" sz="1900" dirty="0">
                <a:solidFill>
                  <a:schemeClr val="tx1">
                    <a:lumMod val="95000"/>
                    <a:lumOff val="5000"/>
                    <a:alpha val="60000"/>
                  </a:schemeClr>
                </a:solidFill>
                <a:latin typeface="Chalkboard SE" panose="03050602040202020205" pitchFamily="66" charset="77"/>
              </a:rPr>
              <a:t>Then, next time the cached function is called, if none of these components changed, </a:t>
            </a:r>
            <a:r>
              <a:rPr lang="en-IN" sz="1900" dirty="0" err="1">
                <a:solidFill>
                  <a:schemeClr val="tx1">
                    <a:lumMod val="95000"/>
                    <a:lumOff val="5000"/>
                    <a:alpha val="60000"/>
                  </a:schemeClr>
                </a:solidFill>
                <a:latin typeface="Chalkboard SE" panose="03050602040202020205" pitchFamily="66" charset="77"/>
              </a:rPr>
              <a:t>Streamlit</a:t>
            </a:r>
            <a:r>
              <a:rPr lang="en-IN" sz="1900" dirty="0">
                <a:solidFill>
                  <a:schemeClr val="tx1">
                    <a:lumMod val="95000"/>
                    <a:lumOff val="5000"/>
                    <a:alpha val="60000"/>
                  </a:schemeClr>
                </a:solidFill>
                <a:latin typeface="Chalkboard SE" panose="03050602040202020205" pitchFamily="66" charset="77"/>
              </a:rPr>
              <a:t> will just skip executing the function altogether and, instead, return the output previously stored in the cache.</a:t>
            </a:r>
          </a:p>
          <a:p>
            <a:pPr marL="0" indent="0">
              <a:buNone/>
            </a:pPr>
            <a:endParaRPr lang="en-US" sz="1300" dirty="0">
              <a:solidFill>
                <a:schemeClr val="tx1">
                  <a:alpha val="60000"/>
                </a:schemeClr>
              </a:solidFill>
            </a:endParaRPr>
          </a:p>
        </p:txBody>
      </p:sp>
      <p:pic>
        <p:nvPicPr>
          <p:cNvPr id="1028" name="Picture 4" descr="Cache Memory in Computer Architecture | Gate Vidyalay">
            <a:extLst>
              <a:ext uri="{FF2B5EF4-FFF2-40B4-BE49-F238E27FC236}">
                <a16:creationId xmlns:a16="http://schemas.microsoft.com/office/drawing/2014/main" id="{29179FAB-C24E-D542-BA94-B387E9741F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43900" y="1676400"/>
            <a:ext cx="3203692" cy="398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71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245166" y="536111"/>
            <a:ext cx="3701667" cy="523220"/>
          </a:xfrm>
          <a:prstGeom prst="rect">
            <a:avLst/>
          </a:prstGeom>
          <a:noFill/>
        </p:spPr>
        <p:txBody>
          <a:bodyPr wrap="square" rtlCol="0">
            <a:spAutoFit/>
          </a:bodyPr>
          <a:lstStyle/>
          <a:p>
            <a:pPr algn="ctr"/>
            <a:r>
              <a:rPr lang="en-US" sz="2800" spc="300" dirty="0">
                <a:solidFill>
                  <a:schemeClr val="tx1">
                    <a:lumMod val="75000"/>
                    <a:lumOff val="25000"/>
                  </a:schemeClr>
                </a:solidFill>
                <a:latin typeface="Chalkboard SE" panose="03050602040202020205" pitchFamily="66" charset="77"/>
                <a:cs typeface="Poppins SemiBold" panose="02000000000000000000" pitchFamily="2" charset="0"/>
              </a:rPr>
              <a:t>SWOT ANALYSIS</a:t>
            </a:r>
          </a:p>
        </p:txBody>
      </p:sp>
      <p:cxnSp>
        <p:nvCxnSpPr>
          <p:cNvPr id="16" name="Straight Connector 15"/>
          <p:cNvCxnSpPr/>
          <p:nvPr/>
        </p:nvCxnSpPr>
        <p:spPr>
          <a:xfrm>
            <a:off x="5807202" y="1125433"/>
            <a:ext cx="577594"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8AF6610-914E-2341-BED1-BA015F08BE04}"/>
              </a:ext>
            </a:extLst>
          </p:cNvPr>
          <p:cNvGrpSpPr/>
          <p:nvPr/>
        </p:nvGrpSpPr>
        <p:grpSpPr>
          <a:xfrm>
            <a:off x="5106344" y="1509311"/>
            <a:ext cx="6490088" cy="2618575"/>
            <a:chOff x="5106344" y="1509311"/>
            <a:chExt cx="6490088" cy="2618575"/>
          </a:xfrm>
        </p:grpSpPr>
        <p:sp>
          <p:nvSpPr>
            <p:cNvPr id="6" name="Freeform 749"/>
            <p:cNvSpPr>
              <a:spLocks/>
            </p:cNvSpPr>
            <p:nvPr/>
          </p:nvSpPr>
          <p:spPr bwMode="auto">
            <a:xfrm>
              <a:off x="5106344" y="1509311"/>
              <a:ext cx="2387853" cy="2130753"/>
            </a:xfrm>
            <a:custGeom>
              <a:avLst/>
              <a:gdLst>
                <a:gd name="T0" fmla="*/ 374 w 678"/>
                <a:gd name="T1" fmla="*/ 528 h 605"/>
                <a:gd name="T2" fmla="*/ 266 w 678"/>
                <a:gd name="T3" fmla="*/ 554 h 605"/>
                <a:gd name="T4" fmla="*/ 180 w 678"/>
                <a:gd name="T5" fmla="*/ 541 h 605"/>
                <a:gd name="T6" fmla="*/ 228 w 678"/>
                <a:gd name="T7" fmla="*/ 452 h 605"/>
                <a:gd name="T8" fmla="*/ 15 w 678"/>
                <a:gd name="T9" fmla="*/ 241 h 605"/>
                <a:gd name="T10" fmla="*/ 15 w 678"/>
                <a:gd name="T11" fmla="*/ 187 h 605"/>
                <a:gd name="T12" fmla="*/ 69 w 678"/>
                <a:gd name="T13" fmla="*/ 187 h 605"/>
                <a:gd name="T14" fmla="*/ 100 w 678"/>
                <a:gd name="T15" fmla="*/ 218 h 605"/>
                <a:gd name="T16" fmla="*/ 106 w 678"/>
                <a:gd name="T17" fmla="*/ 220 h 605"/>
                <a:gd name="T18" fmla="*/ 112 w 678"/>
                <a:gd name="T19" fmla="*/ 218 h 605"/>
                <a:gd name="T20" fmla="*/ 112 w 678"/>
                <a:gd name="T21" fmla="*/ 206 h 605"/>
                <a:gd name="T22" fmla="*/ 65 w 678"/>
                <a:gd name="T23" fmla="*/ 159 h 605"/>
                <a:gd name="T24" fmla="*/ 64 w 678"/>
                <a:gd name="T25" fmla="*/ 105 h 605"/>
                <a:gd name="T26" fmla="*/ 64 w 678"/>
                <a:gd name="T27" fmla="*/ 105 h 605"/>
                <a:gd name="T28" fmla="*/ 118 w 678"/>
                <a:gd name="T29" fmla="*/ 105 h 605"/>
                <a:gd name="T30" fmla="*/ 167 w 678"/>
                <a:gd name="T31" fmla="*/ 154 h 605"/>
                <a:gd name="T32" fmla="*/ 173 w 678"/>
                <a:gd name="T33" fmla="*/ 156 h 605"/>
                <a:gd name="T34" fmla="*/ 179 w 678"/>
                <a:gd name="T35" fmla="*/ 154 h 605"/>
                <a:gd name="T36" fmla="*/ 179 w 678"/>
                <a:gd name="T37" fmla="*/ 142 h 605"/>
                <a:gd name="T38" fmla="*/ 142 w 678"/>
                <a:gd name="T39" fmla="*/ 106 h 605"/>
                <a:gd name="T40" fmla="*/ 131 w 678"/>
                <a:gd name="T41" fmla="*/ 79 h 605"/>
                <a:gd name="T42" fmla="*/ 142 w 678"/>
                <a:gd name="T43" fmla="*/ 52 h 605"/>
                <a:gd name="T44" fmla="*/ 196 w 678"/>
                <a:gd name="T45" fmla="*/ 52 h 605"/>
                <a:gd name="T46" fmla="*/ 247 w 678"/>
                <a:gd name="T47" fmla="*/ 103 h 605"/>
                <a:gd name="T48" fmla="*/ 259 w 678"/>
                <a:gd name="T49" fmla="*/ 103 h 605"/>
                <a:gd name="T50" fmla="*/ 259 w 678"/>
                <a:gd name="T51" fmla="*/ 103 h 605"/>
                <a:gd name="T52" fmla="*/ 261 w 678"/>
                <a:gd name="T53" fmla="*/ 97 h 605"/>
                <a:gd name="T54" fmla="*/ 259 w 678"/>
                <a:gd name="T55" fmla="*/ 91 h 605"/>
                <a:gd name="T56" fmla="*/ 236 w 678"/>
                <a:gd name="T57" fmla="*/ 69 h 605"/>
                <a:gd name="T58" fmla="*/ 236 w 678"/>
                <a:gd name="T59" fmla="*/ 15 h 605"/>
                <a:gd name="T60" fmla="*/ 290 w 678"/>
                <a:gd name="T61" fmla="*/ 15 h 605"/>
                <a:gd name="T62" fmla="*/ 471 w 678"/>
                <a:gd name="T63" fmla="*/ 195 h 605"/>
                <a:gd name="T64" fmla="*/ 525 w 678"/>
                <a:gd name="T65" fmla="*/ 268 h 605"/>
                <a:gd name="T66" fmla="*/ 582 w 678"/>
                <a:gd name="T67" fmla="*/ 345 h 605"/>
                <a:gd name="T68" fmla="*/ 678 w 678"/>
                <a:gd name="T69" fmla="*/ 440 h 605"/>
                <a:gd name="T70" fmla="*/ 514 w 678"/>
                <a:gd name="T71" fmla="*/ 605 h 605"/>
                <a:gd name="T72" fmla="*/ 374 w 678"/>
                <a:gd name="T73" fmla="*/ 52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605">
                  <a:moveTo>
                    <a:pt x="374" y="528"/>
                  </a:moveTo>
                  <a:cubicBezTo>
                    <a:pt x="344" y="512"/>
                    <a:pt x="327" y="523"/>
                    <a:pt x="266" y="554"/>
                  </a:cubicBezTo>
                  <a:cubicBezTo>
                    <a:pt x="206" y="586"/>
                    <a:pt x="180" y="541"/>
                    <a:pt x="180" y="541"/>
                  </a:cubicBezTo>
                  <a:cubicBezTo>
                    <a:pt x="228" y="452"/>
                    <a:pt x="228" y="452"/>
                    <a:pt x="228" y="452"/>
                  </a:cubicBezTo>
                  <a:cubicBezTo>
                    <a:pt x="15" y="241"/>
                    <a:pt x="15" y="241"/>
                    <a:pt x="15" y="241"/>
                  </a:cubicBezTo>
                  <a:cubicBezTo>
                    <a:pt x="1" y="226"/>
                    <a:pt x="0" y="202"/>
                    <a:pt x="15" y="187"/>
                  </a:cubicBezTo>
                  <a:cubicBezTo>
                    <a:pt x="30" y="172"/>
                    <a:pt x="54" y="172"/>
                    <a:pt x="69" y="187"/>
                  </a:cubicBezTo>
                  <a:cubicBezTo>
                    <a:pt x="100" y="218"/>
                    <a:pt x="100" y="218"/>
                    <a:pt x="100" y="218"/>
                  </a:cubicBezTo>
                  <a:cubicBezTo>
                    <a:pt x="102" y="220"/>
                    <a:pt x="104" y="221"/>
                    <a:pt x="106" y="220"/>
                  </a:cubicBezTo>
                  <a:cubicBezTo>
                    <a:pt x="108" y="220"/>
                    <a:pt x="111" y="220"/>
                    <a:pt x="112" y="218"/>
                  </a:cubicBezTo>
                  <a:cubicBezTo>
                    <a:pt x="115" y="215"/>
                    <a:pt x="115" y="209"/>
                    <a:pt x="112" y="206"/>
                  </a:cubicBezTo>
                  <a:cubicBezTo>
                    <a:pt x="65" y="159"/>
                    <a:pt x="65" y="159"/>
                    <a:pt x="65" y="159"/>
                  </a:cubicBezTo>
                  <a:cubicBezTo>
                    <a:pt x="50" y="144"/>
                    <a:pt x="50" y="120"/>
                    <a:pt x="64" y="105"/>
                  </a:cubicBezTo>
                  <a:cubicBezTo>
                    <a:pt x="64" y="105"/>
                    <a:pt x="64" y="105"/>
                    <a:pt x="64" y="105"/>
                  </a:cubicBezTo>
                  <a:cubicBezTo>
                    <a:pt x="79" y="91"/>
                    <a:pt x="103" y="90"/>
                    <a:pt x="118" y="105"/>
                  </a:cubicBezTo>
                  <a:cubicBezTo>
                    <a:pt x="167" y="154"/>
                    <a:pt x="167" y="154"/>
                    <a:pt x="167" y="154"/>
                  </a:cubicBezTo>
                  <a:cubicBezTo>
                    <a:pt x="168" y="155"/>
                    <a:pt x="171" y="156"/>
                    <a:pt x="173" y="156"/>
                  </a:cubicBezTo>
                  <a:cubicBezTo>
                    <a:pt x="175" y="156"/>
                    <a:pt x="177" y="155"/>
                    <a:pt x="179" y="154"/>
                  </a:cubicBezTo>
                  <a:cubicBezTo>
                    <a:pt x="182" y="150"/>
                    <a:pt x="182" y="145"/>
                    <a:pt x="179" y="142"/>
                  </a:cubicBezTo>
                  <a:cubicBezTo>
                    <a:pt x="142" y="106"/>
                    <a:pt x="142" y="106"/>
                    <a:pt x="142" y="106"/>
                  </a:cubicBezTo>
                  <a:cubicBezTo>
                    <a:pt x="135" y="99"/>
                    <a:pt x="131" y="89"/>
                    <a:pt x="131" y="79"/>
                  </a:cubicBezTo>
                  <a:cubicBezTo>
                    <a:pt x="131" y="69"/>
                    <a:pt x="135" y="59"/>
                    <a:pt x="142" y="52"/>
                  </a:cubicBezTo>
                  <a:cubicBezTo>
                    <a:pt x="157" y="37"/>
                    <a:pt x="181" y="37"/>
                    <a:pt x="196" y="52"/>
                  </a:cubicBezTo>
                  <a:cubicBezTo>
                    <a:pt x="247" y="103"/>
                    <a:pt x="247" y="103"/>
                    <a:pt x="247" y="103"/>
                  </a:cubicBezTo>
                  <a:cubicBezTo>
                    <a:pt x="250" y="106"/>
                    <a:pt x="256" y="106"/>
                    <a:pt x="259" y="103"/>
                  </a:cubicBezTo>
                  <a:cubicBezTo>
                    <a:pt x="259" y="103"/>
                    <a:pt x="259" y="103"/>
                    <a:pt x="259" y="103"/>
                  </a:cubicBezTo>
                  <a:cubicBezTo>
                    <a:pt x="260" y="101"/>
                    <a:pt x="261" y="99"/>
                    <a:pt x="261" y="97"/>
                  </a:cubicBezTo>
                  <a:cubicBezTo>
                    <a:pt x="261" y="95"/>
                    <a:pt x="260" y="93"/>
                    <a:pt x="259" y="91"/>
                  </a:cubicBezTo>
                  <a:cubicBezTo>
                    <a:pt x="236" y="69"/>
                    <a:pt x="236" y="69"/>
                    <a:pt x="236" y="69"/>
                  </a:cubicBezTo>
                  <a:cubicBezTo>
                    <a:pt x="222" y="54"/>
                    <a:pt x="222" y="30"/>
                    <a:pt x="236" y="15"/>
                  </a:cubicBezTo>
                  <a:cubicBezTo>
                    <a:pt x="251" y="0"/>
                    <a:pt x="275" y="0"/>
                    <a:pt x="290" y="15"/>
                  </a:cubicBezTo>
                  <a:cubicBezTo>
                    <a:pt x="471" y="195"/>
                    <a:pt x="471" y="195"/>
                    <a:pt x="471" y="195"/>
                  </a:cubicBezTo>
                  <a:cubicBezTo>
                    <a:pt x="493" y="217"/>
                    <a:pt x="511" y="241"/>
                    <a:pt x="525" y="268"/>
                  </a:cubicBezTo>
                  <a:cubicBezTo>
                    <a:pt x="540" y="296"/>
                    <a:pt x="559" y="322"/>
                    <a:pt x="582" y="345"/>
                  </a:cubicBezTo>
                  <a:cubicBezTo>
                    <a:pt x="678" y="440"/>
                    <a:pt x="678" y="440"/>
                    <a:pt x="678" y="440"/>
                  </a:cubicBezTo>
                  <a:cubicBezTo>
                    <a:pt x="514" y="605"/>
                    <a:pt x="514" y="605"/>
                    <a:pt x="514" y="605"/>
                  </a:cubicBezTo>
                  <a:lnTo>
                    <a:pt x="374" y="5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pc="-30"/>
            </a:p>
          </p:txBody>
        </p:sp>
        <p:sp>
          <p:nvSpPr>
            <p:cNvPr id="9" name="Oval 8"/>
            <p:cNvSpPr/>
            <p:nvPr/>
          </p:nvSpPr>
          <p:spPr>
            <a:xfrm>
              <a:off x="6582992" y="2038081"/>
              <a:ext cx="654105" cy="65410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9" idx="6"/>
            </p:cNvCxnSpPr>
            <p:nvPr/>
          </p:nvCxnSpPr>
          <p:spPr>
            <a:xfrm flipV="1">
              <a:off x="7237097" y="2361804"/>
              <a:ext cx="4341631" cy="3330"/>
            </a:xfrm>
            <a:prstGeom prst="line">
              <a:avLst/>
            </a:prstGeom>
            <a:ln w="19050">
              <a:solidFill>
                <a:schemeClr val="accent4"/>
              </a:solidFill>
              <a:tail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13745" y="2527448"/>
              <a:ext cx="2882687" cy="1600438"/>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latin typeface="Chalkboard SE" panose="03050602040202020205" pitchFamily="66" charset="77"/>
                </a:rPr>
                <a:t>Can predict stock prices of multiple companies at one go</a:t>
              </a:r>
            </a:p>
            <a:p>
              <a:pPr marL="285750" lvl="0" indent="-285750">
                <a:buFont typeface="Arial" panose="020B0604020202020204" pitchFamily="34" charset="0"/>
                <a:buChar char="•"/>
              </a:pPr>
              <a:r>
                <a:rPr lang="en-US" sz="1400" dirty="0">
                  <a:latin typeface="Chalkboard SE" panose="03050602040202020205" pitchFamily="66" charset="77"/>
                </a:rPr>
                <a:t>Easy to use app to check the top stocks weekly</a:t>
              </a:r>
            </a:p>
            <a:p>
              <a:pPr marL="285750" lvl="0" indent="-285750">
                <a:buFont typeface="Arial" panose="020B0604020202020204" pitchFamily="34" charset="0"/>
                <a:buChar char="•"/>
              </a:pPr>
              <a:r>
                <a:rPr lang="en-US" sz="1400" dirty="0">
                  <a:latin typeface="Chalkboard SE" panose="03050602040202020205" pitchFamily="66" charset="77"/>
                </a:rPr>
                <a:t>Reliable principles used for prediction of top 10 stocks.</a:t>
              </a:r>
            </a:p>
            <a:p>
              <a:pPr marL="285750" lvl="0" indent="-285750">
                <a:buFont typeface="Arial" panose="020B0604020202020204" pitchFamily="34" charset="0"/>
                <a:buChar char="•"/>
              </a:pPr>
              <a:r>
                <a:rPr lang="en-US" sz="1400" dirty="0">
                  <a:latin typeface="Chalkboard SE" panose="03050602040202020205" pitchFamily="66" charset="77"/>
                </a:rPr>
                <a:t>Good data visualizations</a:t>
              </a:r>
            </a:p>
          </p:txBody>
        </p:sp>
        <p:sp>
          <p:nvSpPr>
            <p:cNvPr id="29" name="TextBox 28"/>
            <p:cNvSpPr txBox="1"/>
            <p:nvPr/>
          </p:nvSpPr>
          <p:spPr>
            <a:xfrm>
              <a:off x="5730692" y="2153924"/>
              <a:ext cx="1042930" cy="923330"/>
            </a:xfrm>
            <a:prstGeom prst="rect">
              <a:avLst/>
            </a:prstGeom>
            <a:noFill/>
          </p:spPr>
          <p:txBody>
            <a:bodyPr wrap="square" rtlCol="0">
              <a:spAutoFit/>
            </a:bodyPr>
            <a:lstStyle/>
            <a:p>
              <a:pPr algn="ctr"/>
              <a:r>
                <a:rPr lang="en-US" sz="5400" spc="300" dirty="0">
                  <a:solidFill>
                    <a:schemeClr val="bg1"/>
                  </a:solidFill>
                  <a:latin typeface="Poppins SemiBold" panose="02000000000000000000" pitchFamily="2" charset="0"/>
                  <a:cs typeface="Poppins SemiBold" panose="02000000000000000000" pitchFamily="2" charset="0"/>
                </a:rPr>
                <a:t>S</a:t>
              </a:r>
            </a:p>
          </p:txBody>
        </p:sp>
        <p:sp>
          <p:nvSpPr>
            <p:cNvPr id="33" name="Shape 2787"/>
            <p:cNvSpPr/>
            <p:nvPr/>
          </p:nvSpPr>
          <p:spPr>
            <a:xfrm>
              <a:off x="6758052" y="2193393"/>
              <a:ext cx="327604" cy="32782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accent4"/>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TextBox 34"/>
            <p:cNvSpPr txBox="1"/>
            <p:nvPr/>
          </p:nvSpPr>
          <p:spPr>
            <a:xfrm>
              <a:off x="7894765" y="1898692"/>
              <a:ext cx="3701667" cy="400110"/>
            </a:xfrm>
            <a:prstGeom prst="rect">
              <a:avLst/>
            </a:prstGeom>
            <a:noFill/>
          </p:spPr>
          <p:txBody>
            <a:bodyPr wrap="square" rtlCol="0">
              <a:spAutoFit/>
            </a:bodyPr>
            <a:lstStyle/>
            <a:p>
              <a:pPr algn="r"/>
              <a:r>
                <a:rPr lang="en-US" sz="2000" spc="300" dirty="0">
                  <a:solidFill>
                    <a:schemeClr val="accent4"/>
                  </a:solidFill>
                  <a:latin typeface="Chalkboard SE" panose="03050602040202020205" pitchFamily="66" charset="77"/>
                  <a:cs typeface="Poppins SemiBold" panose="02000000000000000000" pitchFamily="2" charset="0"/>
                </a:rPr>
                <a:t>STRENGTHS</a:t>
              </a:r>
            </a:p>
          </p:txBody>
        </p:sp>
      </p:grpSp>
      <p:grpSp>
        <p:nvGrpSpPr>
          <p:cNvPr id="3" name="Group 2">
            <a:extLst>
              <a:ext uri="{FF2B5EF4-FFF2-40B4-BE49-F238E27FC236}">
                <a16:creationId xmlns:a16="http://schemas.microsoft.com/office/drawing/2014/main" id="{303B3943-886E-B94C-A804-106F179A0038}"/>
              </a:ext>
            </a:extLst>
          </p:cNvPr>
          <p:cNvGrpSpPr/>
          <p:nvPr/>
        </p:nvGrpSpPr>
        <p:grpSpPr>
          <a:xfrm>
            <a:off x="6384797" y="2942727"/>
            <a:ext cx="5211635" cy="3392813"/>
            <a:chOff x="6384797" y="2942727"/>
            <a:chExt cx="5211635" cy="3392813"/>
          </a:xfrm>
        </p:grpSpPr>
        <p:cxnSp>
          <p:nvCxnSpPr>
            <p:cNvPr id="20" name="Straight Connector 19"/>
            <p:cNvCxnSpPr/>
            <p:nvPr/>
          </p:nvCxnSpPr>
          <p:spPr>
            <a:xfrm flipV="1">
              <a:off x="7237097" y="4781954"/>
              <a:ext cx="4341631" cy="3330"/>
            </a:xfrm>
            <a:prstGeom prst="line">
              <a:avLst/>
            </a:prstGeom>
            <a:ln w="19050">
              <a:solidFill>
                <a:srgbClr val="DD3FCE"/>
              </a:solidFill>
              <a:tailEnd type="oval"/>
            </a:ln>
          </p:spPr>
          <p:style>
            <a:lnRef idx="1">
              <a:schemeClr val="accent1"/>
            </a:lnRef>
            <a:fillRef idx="0">
              <a:schemeClr val="accent1"/>
            </a:fillRef>
            <a:effectRef idx="0">
              <a:schemeClr val="accent1"/>
            </a:effectRef>
            <a:fontRef idx="minor">
              <a:schemeClr val="tx1"/>
            </a:fontRef>
          </p:style>
        </p:cxnSp>
        <p:sp>
          <p:nvSpPr>
            <p:cNvPr id="7" name="Freeform 750"/>
            <p:cNvSpPr>
              <a:spLocks/>
            </p:cNvSpPr>
            <p:nvPr/>
          </p:nvSpPr>
          <p:spPr bwMode="auto">
            <a:xfrm>
              <a:off x="6384797" y="2942727"/>
              <a:ext cx="2130753" cy="2384331"/>
            </a:xfrm>
            <a:custGeom>
              <a:avLst/>
              <a:gdLst>
                <a:gd name="T0" fmla="*/ 77 w 605"/>
                <a:gd name="T1" fmla="*/ 373 h 677"/>
                <a:gd name="T2" fmla="*/ 51 w 605"/>
                <a:gd name="T3" fmla="*/ 265 h 677"/>
                <a:gd name="T4" fmla="*/ 64 w 605"/>
                <a:gd name="T5" fmla="*/ 179 h 677"/>
                <a:gd name="T6" fmla="*/ 153 w 605"/>
                <a:gd name="T7" fmla="*/ 227 h 677"/>
                <a:gd name="T8" fmla="*/ 364 w 605"/>
                <a:gd name="T9" fmla="*/ 14 h 677"/>
                <a:gd name="T10" fmla="*/ 418 w 605"/>
                <a:gd name="T11" fmla="*/ 14 h 677"/>
                <a:gd name="T12" fmla="*/ 418 w 605"/>
                <a:gd name="T13" fmla="*/ 68 h 677"/>
                <a:gd name="T14" fmla="*/ 387 w 605"/>
                <a:gd name="T15" fmla="*/ 99 h 677"/>
                <a:gd name="T16" fmla="*/ 385 w 605"/>
                <a:gd name="T17" fmla="*/ 105 h 677"/>
                <a:gd name="T18" fmla="*/ 387 w 605"/>
                <a:gd name="T19" fmla="*/ 111 h 677"/>
                <a:gd name="T20" fmla="*/ 399 w 605"/>
                <a:gd name="T21" fmla="*/ 111 h 677"/>
                <a:gd name="T22" fmla="*/ 446 w 605"/>
                <a:gd name="T23" fmla="*/ 64 h 677"/>
                <a:gd name="T24" fmla="*/ 500 w 605"/>
                <a:gd name="T25" fmla="*/ 63 h 677"/>
                <a:gd name="T26" fmla="*/ 500 w 605"/>
                <a:gd name="T27" fmla="*/ 63 h 677"/>
                <a:gd name="T28" fmla="*/ 500 w 605"/>
                <a:gd name="T29" fmla="*/ 117 h 677"/>
                <a:gd name="T30" fmla="*/ 451 w 605"/>
                <a:gd name="T31" fmla="*/ 166 h 677"/>
                <a:gd name="T32" fmla="*/ 449 w 605"/>
                <a:gd name="T33" fmla="*/ 172 h 677"/>
                <a:gd name="T34" fmla="*/ 451 w 605"/>
                <a:gd name="T35" fmla="*/ 178 h 677"/>
                <a:gd name="T36" fmla="*/ 463 w 605"/>
                <a:gd name="T37" fmla="*/ 178 h 677"/>
                <a:gd name="T38" fmla="*/ 499 w 605"/>
                <a:gd name="T39" fmla="*/ 141 h 677"/>
                <a:gd name="T40" fmla="*/ 526 w 605"/>
                <a:gd name="T41" fmla="*/ 130 h 677"/>
                <a:gd name="T42" fmla="*/ 553 w 605"/>
                <a:gd name="T43" fmla="*/ 141 h 677"/>
                <a:gd name="T44" fmla="*/ 553 w 605"/>
                <a:gd name="T45" fmla="*/ 195 h 677"/>
                <a:gd name="T46" fmla="*/ 502 w 605"/>
                <a:gd name="T47" fmla="*/ 246 h 677"/>
                <a:gd name="T48" fmla="*/ 502 w 605"/>
                <a:gd name="T49" fmla="*/ 258 h 677"/>
                <a:gd name="T50" fmla="*/ 502 w 605"/>
                <a:gd name="T51" fmla="*/ 258 h 677"/>
                <a:gd name="T52" fmla="*/ 508 w 605"/>
                <a:gd name="T53" fmla="*/ 260 h 677"/>
                <a:gd name="T54" fmla="*/ 514 w 605"/>
                <a:gd name="T55" fmla="*/ 258 h 677"/>
                <a:gd name="T56" fmla="*/ 536 w 605"/>
                <a:gd name="T57" fmla="*/ 236 h 677"/>
                <a:gd name="T58" fmla="*/ 590 w 605"/>
                <a:gd name="T59" fmla="*/ 235 h 677"/>
                <a:gd name="T60" fmla="*/ 590 w 605"/>
                <a:gd name="T61" fmla="*/ 289 h 677"/>
                <a:gd name="T62" fmla="*/ 410 w 605"/>
                <a:gd name="T63" fmla="*/ 470 h 677"/>
                <a:gd name="T64" fmla="*/ 337 w 605"/>
                <a:gd name="T65" fmla="*/ 524 h 677"/>
                <a:gd name="T66" fmla="*/ 261 w 605"/>
                <a:gd name="T67" fmla="*/ 581 h 677"/>
                <a:gd name="T68" fmla="*/ 165 w 605"/>
                <a:gd name="T69" fmla="*/ 677 h 677"/>
                <a:gd name="T70" fmla="*/ 0 w 605"/>
                <a:gd name="T71" fmla="*/ 513 h 677"/>
                <a:gd name="T72" fmla="*/ 77 w 605"/>
                <a:gd name="T73" fmla="*/ 373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5" h="677">
                  <a:moveTo>
                    <a:pt x="77" y="373"/>
                  </a:moveTo>
                  <a:cubicBezTo>
                    <a:pt x="93" y="343"/>
                    <a:pt x="82" y="326"/>
                    <a:pt x="51" y="265"/>
                  </a:cubicBezTo>
                  <a:cubicBezTo>
                    <a:pt x="19" y="205"/>
                    <a:pt x="64" y="179"/>
                    <a:pt x="64" y="179"/>
                  </a:cubicBezTo>
                  <a:cubicBezTo>
                    <a:pt x="153" y="227"/>
                    <a:pt x="153" y="227"/>
                    <a:pt x="153" y="227"/>
                  </a:cubicBezTo>
                  <a:cubicBezTo>
                    <a:pt x="364" y="14"/>
                    <a:pt x="364" y="14"/>
                    <a:pt x="364" y="14"/>
                  </a:cubicBezTo>
                  <a:cubicBezTo>
                    <a:pt x="379" y="0"/>
                    <a:pt x="403" y="0"/>
                    <a:pt x="418" y="14"/>
                  </a:cubicBezTo>
                  <a:cubicBezTo>
                    <a:pt x="433" y="29"/>
                    <a:pt x="433" y="53"/>
                    <a:pt x="418" y="68"/>
                  </a:cubicBezTo>
                  <a:cubicBezTo>
                    <a:pt x="387" y="99"/>
                    <a:pt x="387" y="99"/>
                    <a:pt x="387" y="99"/>
                  </a:cubicBezTo>
                  <a:cubicBezTo>
                    <a:pt x="385" y="101"/>
                    <a:pt x="385" y="103"/>
                    <a:pt x="385" y="105"/>
                  </a:cubicBezTo>
                  <a:cubicBezTo>
                    <a:pt x="385" y="107"/>
                    <a:pt x="385" y="110"/>
                    <a:pt x="387" y="111"/>
                  </a:cubicBezTo>
                  <a:cubicBezTo>
                    <a:pt x="390" y="114"/>
                    <a:pt x="396" y="114"/>
                    <a:pt x="399" y="111"/>
                  </a:cubicBezTo>
                  <a:cubicBezTo>
                    <a:pt x="446" y="64"/>
                    <a:pt x="446" y="64"/>
                    <a:pt x="446" y="64"/>
                  </a:cubicBezTo>
                  <a:cubicBezTo>
                    <a:pt x="461" y="49"/>
                    <a:pt x="485" y="49"/>
                    <a:pt x="500" y="63"/>
                  </a:cubicBezTo>
                  <a:cubicBezTo>
                    <a:pt x="500" y="63"/>
                    <a:pt x="500" y="63"/>
                    <a:pt x="500" y="63"/>
                  </a:cubicBezTo>
                  <a:cubicBezTo>
                    <a:pt x="515" y="78"/>
                    <a:pt x="515" y="102"/>
                    <a:pt x="500" y="117"/>
                  </a:cubicBezTo>
                  <a:cubicBezTo>
                    <a:pt x="451" y="166"/>
                    <a:pt x="451" y="166"/>
                    <a:pt x="451" y="166"/>
                  </a:cubicBezTo>
                  <a:cubicBezTo>
                    <a:pt x="450" y="168"/>
                    <a:pt x="449" y="170"/>
                    <a:pt x="449" y="172"/>
                  </a:cubicBezTo>
                  <a:cubicBezTo>
                    <a:pt x="449" y="174"/>
                    <a:pt x="450" y="176"/>
                    <a:pt x="451" y="178"/>
                  </a:cubicBezTo>
                  <a:cubicBezTo>
                    <a:pt x="455" y="181"/>
                    <a:pt x="460" y="181"/>
                    <a:pt x="463" y="178"/>
                  </a:cubicBezTo>
                  <a:cubicBezTo>
                    <a:pt x="499" y="141"/>
                    <a:pt x="499" y="141"/>
                    <a:pt x="499" y="141"/>
                  </a:cubicBezTo>
                  <a:cubicBezTo>
                    <a:pt x="506" y="134"/>
                    <a:pt x="516" y="130"/>
                    <a:pt x="526" y="130"/>
                  </a:cubicBezTo>
                  <a:cubicBezTo>
                    <a:pt x="536" y="130"/>
                    <a:pt x="546" y="134"/>
                    <a:pt x="553" y="141"/>
                  </a:cubicBezTo>
                  <a:cubicBezTo>
                    <a:pt x="568" y="156"/>
                    <a:pt x="568" y="180"/>
                    <a:pt x="553" y="195"/>
                  </a:cubicBezTo>
                  <a:cubicBezTo>
                    <a:pt x="502" y="246"/>
                    <a:pt x="502" y="246"/>
                    <a:pt x="502" y="246"/>
                  </a:cubicBezTo>
                  <a:cubicBezTo>
                    <a:pt x="499" y="249"/>
                    <a:pt x="499" y="255"/>
                    <a:pt x="502" y="258"/>
                  </a:cubicBezTo>
                  <a:cubicBezTo>
                    <a:pt x="502" y="258"/>
                    <a:pt x="502" y="258"/>
                    <a:pt x="502" y="258"/>
                  </a:cubicBezTo>
                  <a:cubicBezTo>
                    <a:pt x="504" y="259"/>
                    <a:pt x="506" y="260"/>
                    <a:pt x="508" y="260"/>
                  </a:cubicBezTo>
                  <a:cubicBezTo>
                    <a:pt x="510" y="260"/>
                    <a:pt x="513" y="259"/>
                    <a:pt x="514" y="258"/>
                  </a:cubicBezTo>
                  <a:cubicBezTo>
                    <a:pt x="536" y="236"/>
                    <a:pt x="536" y="236"/>
                    <a:pt x="536" y="236"/>
                  </a:cubicBezTo>
                  <a:cubicBezTo>
                    <a:pt x="551" y="221"/>
                    <a:pt x="575" y="221"/>
                    <a:pt x="590" y="235"/>
                  </a:cubicBezTo>
                  <a:cubicBezTo>
                    <a:pt x="605" y="250"/>
                    <a:pt x="605" y="274"/>
                    <a:pt x="590" y="289"/>
                  </a:cubicBezTo>
                  <a:cubicBezTo>
                    <a:pt x="410" y="470"/>
                    <a:pt x="410" y="470"/>
                    <a:pt x="410" y="470"/>
                  </a:cubicBezTo>
                  <a:cubicBezTo>
                    <a:pt x="389" y="492"/>
                    <a:pt x="364" y="510"/>
                    <a:pt x="337" y="524"/>
                  </a:cubicBezTo>
                  <a:cubicBezTo>
                    <a:pt x="309" y="539"/>
                    <a:pt x="283" y="558"/>
                    <a:pt x="261" y="581"/>
                  </a:cubicBezTo>
                  <a:cubicBezTo>
                    <a:pt x="165" y="677"/>
                    <a:pt x="165" y="677"/>
                    <a:pt x="165" y="677"/>
                  </a:cubicBezTo>
                  <a:cubicBezTo>
                    <a:pt x="0" y="513"/>
                    <a:pt x="0" y="513"/>
                    <a:pt x="0" y="513"/>
                  </a:cubicBezTo>
                  <a:lnTo>
                    <a:pt x="77" y="373"/>
                  </a:lnTo>
                  <a:close/>
                </a:path>
              </a:pathLst>
            </a:custGeom>
            <a:solidFill>
              <a:srgbClr val="DD3FCE"/>
            </a:solidFill>
            <a:ln>
              <a:noFill/>
            </a:ln>
          </p:spPr>
          <p:txBody>
            <a:bodyPr vert="horz" wrap="square" lIns="91440" tIns="45720" rIns="91440" bIns="45720" numCol="1" anchor="t" anchorCtr="0" compatLnSpc="1">
              <a:prstTxWarp prst="textNoShape">
                <a:avLst/>
              </a:prstTxWarp>
            </a:bodyPr>
            <a:lstStyle/>
            <a:p>
              <a:endParaRPr lang="en-US" spc="-30"/>
            </a:p>
          </p:txBody>
        </p:sp>
        <p:sp>
          <p:nvSpPr>
            <p:cNvPr id="10" name="Oval 9"/>
            <p:cNvSpPr/>
            <p:nvPr/>
          </p:nvSpPr>
          <p:spPr>
            <a:xfrm>
              <a:off x="7237097" y="4414328"/>
              <a:ext cx="654105" cy="654105"/>
            </a:xfrm>
            <a:prstGeom prst="ellipse">
              <a:avLst/>
            </a:prstGeom>
            <a:solidFill>
              <a:schemeClr val="bg1"/>
            </a:solidFill>
            <a:ln w="38100">
              <a:solidFill>
                <a:srgbClr val="DD3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940154" y="4918518"/>
              <a:ext cx="2656277" cy="1417022"/>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latin typeface="Chalkboard SE" panose="03050602040202020205" pitchFamily="66" charset="77"/>
                </a:rPr>
                <a:t>Not used fast database storage like SQLite</a:t>
              </a:r>
            </a:p>
            <a:p>
              <a:pPr marL="285750" lvl="0" indent="-285750">
                <a:buFont typeface="Arial" panose="020B0604020202020204" pitchFamily="34" charset="0"/>
                <a:buChar char="•"/>
              </a:pPr>
              <a:r>
                <a:rPr lang="en-US" sz="1400" dirty="0">
                  <a:latin typeface="Chalkboard SE" panose="03050602040202020205" pitchFamily="66" charset="77"/>
                </a:rPr>
                <a:t>Website loading little slow</a:t>
              </a:r>
            </a:p>
            <a:p>
              <a:pPr marL="285750" lvl="0" indent="-285750">
                <a:buFont typeface="Arial" panose="020B0604020202020204" pitchFamily="34" charset="0"/>
                <a:buChar char="•"/>
              </a:pPr>
              <a:r>
                <a:rPr lang="en-US" sz="1400" dirty="0">
                  <a:latin typeface="Chalkboard SE" panose="03050602040202020205" pitchFamily="66" charset="77"/>
                </a:rPr>
                <a:t>Inapplicability of </a:t>
              </a:r>
              <a:r>
                <a:rPr lang="en-US" sz="1400" dirty="0" err="1">
                  <a:latin typeface="Chalkboard SE" panose="03050602040202020205" pitchFamily="66" charset="77"/>
                </a:rPr>
                <a:t>Minervini</a:t>
              </a:r>
              <a:r>
                <a:rPr lang="en-US" sz="1400" dirty="0">
                  <a:latin typeface="Chalkboard SE" panose="03050602040202020205" pitchFamily="66" charset="77"/>
                </a:rPr>
                <a:t> principle in irregular economic conditions</a:t>
              </a:r>
            </a:p>
          </p:txBody>
        </p:sp>
        <p:sp>
          <p:nvSpPr>
            <p:cNvPr id="30" name="TextBox 29"/>
            <p:cNvSpPr txBox="1"/>
            <p:nvPr/>
          </p:nvSpPr>
          <p:spPr>
            <a:xfrm>
              <a:off x="7028861" y="3631933"/>
              <a:ext cx="1042930" cy="923330"/>
            </a:xfrm>
            <a:prstGeom prst="rect">
              <a:avLst/>
            </a:prstGeom>
            <a:noFill/>
          </p:spPr>
          <p:txBody>
            <a:bodyPr wrap="square" rtlCol="0">
              <a:spAutoFit/>
            </a:bodyPr>
            <a:lstStyle/>
            <a:p>
              <a:pPr algn="ctr"/>
              <a:r>
                <a:rPr lang="en-US" sz="5400" spc="300" dirty="0">
                  <a:solidFill>
                    <a:schemeClr val="bg1"/>
                  </a:solidFill>
                  <a:latin typeface="Poppins SemiBold" panose="02000000000000000000" pitchFamily="2" charset="0"/>
                  <a:cs typeface="Poppins SemiBold" panose="02000000000000000000" pitchFamily="2" charset="0"/>
                </a:rPr>
                <a:t>W</a:t>
              </a:r>
            </a:p>
          </p:txBody>
        </p:sp>
        <p:sp>
          <p:nvSpPr>
            <p:cNvPr id="34" name="Shape 2665"/>
            <p:cNvSpPr/>
            <p:nvPr/>
          </p:nvSpPr>
          <p:spPr>
            <a:xfrm>
              <a:off x="7363586" y="4648003"/>
              <a:ext cx="410899" cy="224128"/>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rgbClr val="DD3FCE"/>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6" name="TextBox 35"/>
            <p:cNvSpPr txBox="1"/>
            <p:nvPr/>
          </p:nvSpPr>
          <p:spPr>
            <a:xfrm>
              <a:off x="7894765" y="4323274"/>
              <a:ext cx="3701667" cy="400110"/>
            </a:xfrm>
            <a:prstGeom prst="rect">
              <a:avLst/>
            </a:prstGeom>
            <a:noFill/>
          </p:spPr>
          <p:txBody>
            <a:bodyPr wrap="square" rtlCol="0">
              <a:spAutoFit/>
            </a:bodyPr>
            <a:lstStyle/>
            <a:p>
              <a:pPr algn="r"/>
              <a:r>
                <a:rPr lang="en-US" sz="2000" spc="300" dirty="0">
                  <a:solidFill>
                    <a:srgbClr val="DD3FCE"/>
                  </a:solidFill>
                  <a:latin typeface="Chalkboard SE" panose="03050602040202020205" pitchFamily="66" charset="77"/>
                  <a:cs typeface="Poppins SemiBold" panose="02000000000000000000" pitchFamily="2" charset="0"/>
                </a:rPr>
                <a:t>WEAKNESSES</a:t>
              </a:r>
            </a:p>
          </p:txBody>
        </p:sp>
      </p:grpSp>
      <p:grpSp>
        <p:nvGrpSpPr>
          <p:cNvPr id="17" name="Group 16">
            <a:extLst>
              <a:ext uri="{FF2B5EF4-FFF2-40B4-BE49-F238E27FC236}">
                <a16:creationId xmlns:a16="http://schemas.microsoft.com/office/drawing/2014/main" id="{62CA7F14-5D84-494E-884A-A564C2931BF7}"/>
              </a:ext>
            </a:extLst>
          </p:cNvPr>
          <p:cNvGrpSpPr/>
          <p:nvPr/>
        </p:nvGrpSpPr>
        <p:grpSpPr>
          <a:xfrm>
            <a:off x="560443" y="4217658"/>
            <a:ext cx="6525213" cy="2339951"/>
            <a:chOff x="560443" y="4217658"/>
            <a:chExt cx="6525213" cy="2339951"/>
          </a:xfrm>
        </p:grpSpPr>
        <p:cxnSp>
          <p:nvCxnSpPr>
            <p:cNvPr id="22" name="Straight Connector 21"/>
            <p:cNvCxnSpPr/>
            <p:nvPr/>
          </p:nvCxnSpPr>
          <p:spPr>
            <a:xfrm flipH="1" flipV="1">
              <a:off x="560443" y="5463366"/>
              <a:ext cx="4341631" cy="3330"/>
            </a:xfrm>
            <a:prstGeom prst="line">
              <a:avLst/>
            </a:prstGeom>
            <a:ln w="1905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C139789-2943-B345-A4F7-06E9660AB526}"/>
                </a:ext>
              </a:extLst>
            </p:cNvPr>
            <p:cNvGrpSpPr/>
            <p:nvPr/>
          </p:nvGrpSpPr>
          <p:grpSpPr>
            <a:xfrm>
              <a:off x="566945" y="4217658"/>
              <a:ext cx="6518711" cy="2339951"/>
              <a:chOff x="566945" y="4217658"/>
              <a:chExt cx="6518711" cy="2339951"/>
            </a:xfrm>
          </p:grpSpPr>
          <p:sp>
            <p:nvSpPr>
              <p:cNvPr id="4" name="Freeform 747"/>
              <p:cNvSpPr>
                <a:spLocks/>
              </p:cNvSpPr>
              <p:nvPr/>
            </p:nvSpPr>
            <p:spPr bwMode="auto">
              <a:xfrm>
                <a:off x="4697803" y="4217658"/>
                <a:ext cx="2387853" cy="2130753"/>
              </a:xfrm>
              <a:custGeom>
                <a:avLst/>
                <a:gdLst>
                  <a:gd name="T0" fmla="*/ 304 w 678"/>
                  <a:gd name="T1" fmla="*/ 77 h 605"/>
                  <a:gd name="T2" fmla="*/ 412 w 678"/>
                  <a:gd name="T3" fmla="*/ 51 h 605"/>
                  <a:gd name="T4" fmla="*/ 498 w 678"/>
                  <a:gd name="T5" fmla="*/ 64 h 605"/>
                  <a:gd name="T6" fmla="*/ 450 w 678"/>
                  <a:gd name="T7" fmla="*/ 153 h 605"/>
                  <a:gd name="T8" fmla="*/ 663 w 678"/>
                  <a:gd name="T9" fmla="*/ 364 h 605"/>
                  <a:gd name="T10" fmla="*/ 663 w 678"/>
                  <a:gd name="T11" fmla="*/ 418 h 605"/>
                  <a:gd name="T12" fmla="*/ 609 w 678"/>
                  <a:gd name="T13" fmla="*/ 418 h 605"/>
                  <a:gd name="T14" fmla="*/ 578 w 678"/>
                  <a:gd name="T15" fmla="*/ 387 h 605"/>
                  <a:gd name="T16" fmla="*/ 572 w 678"/>
                  <a:gd name="T17" fmla="*/ 385 h 605"/>
                  <a:gd name="T18" fmla="*/ 566 w 678"/>
                  <a:gd name="T19" fmla="*/ 387 h 605"/>
                  <a:gd name="T20" fmla="*/ 566 w 678"/>
                  <a:gd name="T21" fmla="*/ 399 h 605"/>
                  <a:gd name="T22" fmla="*/ 613 w 678"/>
                  <a:gd name="T23" fmla="*/ 446 h 605"/>
                  <a:gd name="T24" fmla="*/ 614 w 678"/>
                  <a:gd name="T25" fmla="*/ 500 h 605"/>
                  <a:gd name="T26" fmla="*/ 614 w 678"/>
                  <a:gd name="T27" fmla="*/ 500 h 605"/>
                  <a:gd name="T28" fmla="*/ 560 w 678"/>
                  <a:gd name="T29" fmla="*/ 500 h 605"/>
                  <a:gd name="T30" fmla="*/ 511 w 678"/>
                  <a:gd name="T31" fmla="*/ 451 h 605"/>
                  <a:gd name="T32" fmla="*/ 505 w 678"/>
                  <a:gd name="T33" fmla="*/ 449 h 605"/>
                  <a:gd name="T34" fmla="*/ 499 w 678"/>
                  <a:gd name="T35" fmla="*/ 451 h 605"/>
                  <a:gd name="T36" fmla="*/ 499 w 678"/>
                  <a:gd name="T37" fmla="*/ 463 h 605"/>
                  <a:gd name="T38" fmla="*/ 536 w 678"/>
                  <a:gd name="T39" fmla="*/ 499 h 605"/>
                  <a:gd name="T40" fmla="*/ 547 w 678"/>
                  <a:gd name="T41" fmla="*/ 526 h 605"/>
                  <a:gd name="T42" fmla="*/ 536 w 678"/>
                  <a:gd name="T43" fmla="*/ 553 h 605"/>
                  <a:gd name="T44" fmla="*/ 482 w 678"/>
                  <a:gd name="T45" fmla="*/ 553 h 605"/>
                  <a:gd name="T46" fmla="*/ 431 w 678"/>
                  <a:gd name="T47" fmla="*/ 502 h 605"/>
                  <a:gd name="T48" fmla="*/ 419 w 678"/>
                  <a:gd name="T49" fmla="*/ 502 h 605"/>
                  <a:gd name="T50" fmla="*/ 419 w 678"/>
                  <a:gd name="T51" fmla="*/ 502 h 605"/>
                  <a:gd name="T52" fmla="*/ 417 w 678"/>
                  <a:gd name="T53" fmla="*/ 508 h 605"/>
                  <a:gd name="T54" fmla="*/ 419 w 678"/>
                  <a:gd name="T55" fmla="*/ 514 h 605"/>
                  <a:gd name="T56" fmla="*/ 442 w 678"/>
                  <a:gd name="T57" fmla="*/ 536 h 605"/>
                  <a:gd name="T58" fmla="*/ 442 w 678"/>
                  <a:gd name="T59" fmla="*/ 590 h 605"/>
                  <a:gd name="T60" fmla="*/ 388 w 678"/>
                  <a:gd name="T61" fmla="*/ 590 h 605"/>
                  <a:gd name="T62" fmla="*/ 207 w 678"/>
                  <a:gd name="T63" fmla="*/ 410 h 605"/>
                  <a:gd name="T64" fmla="*/ 153 w 678"/>
                  <a:gd name="T65" fmla="*/ 337 h 605"/>
                  <a:gd name="T66" fmla="*/ 96 w 678"/>
                  <a:gd name="T67" fmla="*/ 261 h 605"/>
                  <a:gd name="T68" fmla="*/ 0 w 678"/>
                  <a:gd name="T69" fmla="*/ 165 h 605"/>
                  <a:gd name="T70" fmla="*/ 164 w 678"/>
                  <a:gd name="T71" fmla="*/ 0 h 605"/>
                  <a:gd name="T72" fmla="*/ 304 w 678"/>
                  <a:gd name="T73" fmla="*/ 7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605">
                    <a:moveTo>
                      <a:pt x="304" y="77"/>
                    </a:moveTo>
                    <a:cubicBezTo>
                      <a:pt x="334" y="93"/>
                      <a:pt x="351" y="82"/>
                      <a:pt x="412" y="51"/>
                    </a:cubicBezTo>
                    <a:cubicBezTo>
                      <a:pt x="472" y="19"/>
                      <a:pt x="498" y="64"/>
                      <a:pt x="498" y="64"/>
                    </a:cubicBezTo>
                    <a:cubicBezTo>
                      <a:pt x="450" y="153"/>
                      <a:pt x="450" y="153"/>
                      <a:pt x="450" y="153"/>
                    </a:cubicBezTo>
                    <a:cubicBezTo>
                      <a:pt x="663" y="364"/>
                      <a:pt x="663" y="364"/>
                      <a:pt x="663" y="364"/>
                    </a:cubicBezTo>
                    <a:cubicBezTo>
                      <a:pt x="677" y="379"/>
                      <a:pt x="678" y="403"/>
                      <a:pt x="663" y="418"/>
                    </a:cubicBezTo>
                    <a:cubicBezTo>
                      <a:pt x="648" y="433"/>
                      <a:pt x="624" y="433"/>
                      <a:pt x="609" y="418"/>
                    </a:cubicBezTo>
                    <a:cubicBezTo>
                      <a:pt x="578" y="387"/>
                      <a:pt x="578" y="387"/>
                      <a:pt x="578" y="387"/>
                    </a:cubicBezTo>
                    <a:cubicBezTo>
                      <a:pt x="576" y="386"/>
                      <a:pt x="574" y="385"/>
                      <a:pt x="572" y="385"/>
                    </a:cubicBezTo>
                    <a:cubicBezTo>
                      <a:pt x="570" y="385"/>
                      <a:pt x="568" y="386"/>
                      <a:pt x="566" y="387"/>
                    </a:cubicBezTo>
                    <a:cubicBezTo>
                      <a:pt x="563" y="390"/>
                      <a:pt x="563" y="396"/>
                      <a:pt x="566" y="399"/>
                    </a:cubicBezTo>
                    <a:cubicBezTo>
                      <a:pt x="613" y="446"/>
                      <a:pt x="613" y="446"/>
                      <a:pt x="613" y="446"/>
                    </a:cubicBezTo>
                    <a:cubicBezTo>
                      <a:pt x="628" y="461"/>
                      <a:pt x="628" y="485"/>
                      <a:pt x="614" y="500"/>
                    </a:cubicBezTo>
                    <a:cubicBezTo>
                      <a:pt x="614" y="500"/>
                      <a:pt x="614" y="500"/>
                      <a:pt x="614" y="500"/>
                    </a:cubicBezTo>
                    <a:cubicBezTo>
                      <a:pt x="599" y="515"/>
                      <a:pt x="575" y="515"/>
                      <a:pt x="560" y="500"/>
                    </a:cubicBezTo>
                    <a:cubicBezTo>
                      <a:pt x="511" y="451"/>
                      <a:pt x="511" y="451"/>
                      <a:pt x="511" y="451"/>
                    </a:cubicBezTo>
                    <a:cubicBezTo>
                      <a:pt x="510" y="450"/>
                      <a:pt x="507" y="449"/>
                      <a:pt x="505" y="449"/>
                    </a:cubicBezTo>
                    <a:cubicBezTo>
                      <a:pt x="503" y="449"/>
                      <a:pt x="501" y="450"/>
                      <a:pt x="499" y="451"/>
                    </a:cubicBezTo>
                    <a:cubicBezTo>
                      <a:pt x="496" y="455"/>
                      <a:pt x="496" y="460"/>
                      <a:pt x="499" y="463"/>
                    </a:cubicBezTo>
                    <a:cubicBezTo>
                      <a:pt x="536" y="499"/>
                      <a:pt x="536" y="499"/>
                      <a:pt x="536" y="499"/>
                    </a:cubicBezTo>
                    <a:cubicBezTo>
                      <a:pt x="543" y="506"/>
                      <a:pt x="547" y="516"/>
                      <a:pt x="547" y="526"/>
                    </a:cubicBezTo>
                    <a:cubicBezTo>
                      <a:pt x="547" y="536"/>
                      <a:pt x="543" y="546"/>
                      <a:pt x="536" y="553"/>
                    </a:cubicBezTo>
                    <a:cubicBezTo>
                      <a:pt x="521" y="568"/>
                      <a:pt x="497" y="568"/>
                      <a:pt x="482" y="553"/>
                    </a:cubicBezTo>
                    <a:cubicBezTo>
                      <a:pt x="431" y="502"/>
                      <a:pt x="431" y="502"/>
                      <a:pt x="431" y="502"/>
                    </a:cubicBezTo>
                    <a:cubicBezTo>
                      <a:pt x="428" y="499"/>
                      <a:pt x="422" y="499"/>
                      <a:pt x="419" y="502"/>
                    </a:cubicBezTo>
                    <a:cubicBezTo>
                      <a:pt x="419" y="502"/>
                      <a:pt x="419" y="502"/>
                      <a:pt x="419" y="502"/>
                    </a:cubicBezTo>
                    <a:cubicBezTo>
                      <a:pt x="418" y="504"/>
                      <a:pt x="417" y="506"/>
                      <a:pt x="417" y="508"/>
                    </a:cubicBezTo>
                    <a:cubicBezTo>
                      <a:pt x="417" y="511"/>
                      <a:pt x="418" y="513"/>
                      <a:pt x="419" y="514"/>
                    </a:cubicBezTo>
                    <a:cubicBezTo>
                      <a:pt x="442" y="536"/>
                      <a:pt x="442" y="536"/>
                      <a:pt x="442" y="536"/>
                    </a:cubicBezTo>
                    <a:cubicBezTo>
                      <a:pt x="456" y="551"/>
                      <a:pt x="457" y="575"/>
                      <a:pt x="442" y="590"/>
                    </a:cubicBezTo>
                    <a:cubicBezTo>
                      <a:pt x="427" y="605"/>
                      <a:pt x="403" y="605"/>
                      <a:pt x="388" y="590"/>
                    </a:cubicBezTo>
                    <a:cubicBezTo>
                      <a:pt x="207" y="410"/>
                      <a:pt x="207" y="410"/>
                      <a:pt x="207" y="410"/>
                    </a:cubicBezTo>
                    <a:cubicBezTo>
                      <a:pt x="185" y="389"/>
                      <a:pt x="167" y="364"/>
                      <a:pt x="153" y="337"/>
                    </a:cubicBezTo>
                    <a:cubicBezTo>
                      <a:pt x="138" y="309"/>
                      <a:pt x="119" y="283"/>
                      <a:pt x="96" y="261"/>
                    </a:cubicBezTo>
                    <a:cubicBezTo>
                      <a:pt x="0" y="165"/>
                      <a:pt x="0" y="165"/>
                      <a:pt x="0" y="165"/>
                    </a:cubicBezTo>
                    <a:cubicBezTo>
                      <a:pt x="164" y="0"/>
                      <a:pt x="164" y="0"/>
                      <a:pt x="164" y="0"/>
                    </a:cubicBezTo>
                    <a:lnTo>
                      <a:pt x="304" y="7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pc="-30"/>
              </a:p>
            </p:txBody>
          </p:sp>
          <p:sp>
            <p:nvSpPr>
              <p:cNvPr id="11" name="Oval 10"/>
              <p:cNvSpPr/>
              <p:nvPr/>
            </p:nvSpPr>
            <p:spPr>
              <a:xfrm>
                <a:off x="4887195" y="5068433"/>
                <a:ext cx="654105" cy="65410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66945" y="5603502"/>
                <a:ext cx="2946528" cy="954107"/>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latin typeface="Chalkboard SE" panose="03050602040202020205" pitchFamily="66" charset="77"/>
                  </a:rPr>
                  <a:t>Deploy the app and publish it for public</a:t>
                </a:r>
              </a:p>
              <a:p>
                <a:pPr marL="285750" lvl="0" indent="-285750">
                  <a:buFont typeface="Arial" panose="020B0604020202020204" pitchFamily="34" charset="0"/>
                  <a:buChar char="•"/>
                </a:pPr>
                <a:r>
                  <a:rPr lang="en-US" sz="1400" dirty="0">
                    <a:latin typeface="Chalkboard SE" panose="03050602040202020205" pitchFamily="66" charset="77"/>
                  </a:rPr>
                  <a:t>Make app freely available to public so they can benefit</a:t>
                </a:r>
              </a:p>
            </p:txBody>
          </p:sp>
          <p:sp>
            <p:nvSpPr>
              <p:cNvPr id="31" name="TextBox 30"/>
              <p:cNvSpPr txBox="1"/>
              <p:nvPr/>
            </p:nvSpPr>
            <p:spPr>
              <a:xfrm>
                <a:off x="5473219" y="4872131"/>
                <a:ext cx="1042930" cy="923330"/>
              </a:xfrm>
              <a:prstGeom prst="rect">
                <a:avLst/>
              </a:prstGeom>
              <a:noFill/>
            </p:spPr>
            <p:txBody>
              <a:bodyPr wrap="square" rtlCol="0">
                <a:spAutoFit/>
              </a:bodyPr>
              <a:lstStyle/>
              <a:p>
                <a:pPr algn="ctr"/>
                <a:r>
                  <a:rPr lang="en-US" sz="5400" spc="300" dirty="0">
                    <a:solidFill>
                      <a:schemeClr val="bg1"/>
                    </a:solidFill>
                    <a:latin typeface="Poppins SemiBold" panose="02000000000000000000" pitchFamily="2" charset="0"/>
                    <a:cs typeface="Poppins SemiBold" panose="02000000000000000000" pitchFamily="2" charset="0"/>
                  </a:rPr>
                  <a:t>O</a:t>
                </a:r>
              </a:p>
            </p:txBody>
          </p:sp>
          <p:sp>
            <p:nvSpPr>
              <p:cNvPr id="38" name="TextBox 37"/>
              <p:cNvSpPr txBox="1"/>
              <p:nvPr/>
            </p:nvSpPr>
            <p:spPr>
              <a:xfrm>
                <a:off x="574387" y="5027487"/>
                <a:ext cx="3701667" cy="400110"/>
              </a:xfrm>
              <a:prstGeom prst="rect">
                <a:avLst/>
              </a:prstGeom>
              <a:noFill/>
            </p:spPr>
            <p:txBody>
              <a:bodyPr wrap="square" rtlCol="0">
                <a:spAutoFit/>
              </a:bodyPr>
              <a:lstStyle/>
              <a:p>
                <a:r>
                  <a:rPr lang="en-US" sz="2000" spc="300" dirty="0">
                    <a:solidFill>
                      <a:schemeClr val="accent3"/>
                    </a:solidFill>
                    <a:latin typeface="Chalkboard SE" panose="03050602040202020205" pitchFamily="66" charset="77"/>
                    <a:cs typeface="Poppins SemiBold" panose="02000000000000000000" pitchFamily="2" charset="0"/>
                  </a:rPr>
                  <a:t>OPPORTUNITIES</a:t>
                </a:r>
              </a:p>
            </p:txBody>
          </p:sp>
          <p:sp>
            <p:nvSpPr>
              <p:cNvPr id="39" name="Shape 2621"/>
              <p:cNvSpPr/>
              <p:nvPr/>
            </p:nvSpPr>
            <p:spPr>
              <a:xfrm>
                <a:off x="5004087" y="5280384"/>
                <a:ext cx="436827" cy="277981"/>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accent3"/>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grpSp>
        <p:nvGrpSpPr>
          <p:cNvPr id="18" name="Group 17">
            <a:extLst>
              <a:ext uri="{FF2B5EF4-FFF2-40B4-BE49-F238E27FC236}">
                <a16:creationId xmlns:a16="http://schemas.microsoft.com/office/drawing/2014/main" id="{C5567C97-35AA-E84B-A669-A5656228CC39}"/>
              </a:ext>
            </a:extLst>
          </p:cNvPr>
          <p:cNvGrpSpPr/>
          <p:nvPr/>
        </p:nvGrpSpPr>
        <p:grpSpPr>
          <a:xfrm>
            <a:off x="543499" y="2530664"/>
            <a:ext cx="5263704" cy="2387853"/>
            <a:chOff x="543499" y="2530664"/>
            <a:chExt cx="5263704" cy="2387853"/>
          </a:xfrm>
        </p:grpSpPr>
        <p:cxnSp>
          <p:nvCxnSpPr>
            <p:cNvPr id="23" name="Straight Connector 22"/>
            <p:cNvCxnSpPr/>
            <p:nvPr/>
          </p:nvCxnSpPr>
          <p:spPr>
            <a:xfrm flipH="1" flipV="1">
              <a:off x="560443" y="3043216"/>
              <a:ext cx="4341631" cy="3330"/>
            </a:xfrm>
            <a:prstGeom prst="line">
              <a:avLst/>
            </a:prstGeom>
            <a:ln w="1905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FC629CD-59D1-A042-BE59-2D53DD43165A}"/>
                </a:ext>
              </a:extLst>
            </p:cNvPr>
            <p:cNvGrpSpPr/>
            <p:nvPr/>
          </p:nvGrpSpPr>
          <p:grpSpPr>
            <a:xfrm>
              <a:off x="543499" y="2530664"/>
              <a:ext cx="5263704" cy="2387853"/>
              <a:chOff x="543499" y="2530664"/>
              <a:chExt cx="5263704" cy="2387853"/>
            </a:xfrm>
          </p:grpSpPr>
          <p:sp>
            <p:nvSpPr>
              <p:cNvPr id="5" name="Freeform 748"/>
              <p:cNvSpPr>
                <a:spLocks/>
              </p:cNvSpPr>
              <p:nvPr/>
            </p:nvSpPr>
            <p:spPr bwMode="auto">
              <a:xfrm>
                <a:off x="3676450" y="2530664"/>
                <a:ext cx="2130753" cy="2387853"/>
              </a:xfrm>
              <a:custGeom>
                <a:avLst/>
                <a:gdLst>
                  <a:gd name="T0" fmla="*/ 528 w 605"/>
                  <a:gd name="T1" fmla="*/ 304 h 678"/>
                  <a:gd name="T2" fmla="*/ 554 w 605"/>
                  <a:gd name="T3" fmla="*/ 412 h 678"/>
                  <a:gd name="T4" fmla="*/ 541 w 605"/>
                  <a:gd name="T5" fmla="*/ 498 h 678"/>
                  <a:gd name="T6" fmla="*/ 452 w 605"/>
                  <a:gd name="T7" fmla="*/ 450 h 678"/>
                  <a:gd name="T8" fmla="*/ 241 w 605"/>
                  <a:gd name="T9" fmla="*/ 663 h 678"/>
                  <a:gd name="T10" fmla="*/ 187 w 605"/>
                  <a:gd name="T11" fmla="*/ 663 h 678"/>
                  <a:gd name="T12" fmla="*/ 187 w 605"/>
                  <a:gd name="T13" fmla="*/ 609 h 678"/>
                  <a:gd name="T14" fmla="*/ 218 w 605"/>
                  <a:gd name="T15" fmla="*/ 578 h 678"/>
                  <a:gd name="T16" fmla="*/ 220 w 605"/>
                  <a:gd name="T17" fmla="*/ 572 h 678"/>
                  <a:gd name="T18" fmla="*/ 218 w 605"/>
                  <a:gd name="T19" fmla="*/ 566 h 678"/>
                  <a:gd name="T20" fmla="*/ 206 w 605"/>
                  <a:gd name="T21" fmla="*/ 566 h 678"/>
                  <a:gd name="T22" fmla="*/ 159 w 605"/>
                  <a:gd name="T23" fmla="*/ 614 h 678"/>
                  <a:gd name="T24" fmla="*/ 105 w 605"/>
                  <a:gd name="T25" fmla="*/ 614 h 678"/>
                  <a:gd name="T26" fmla="*/ 105 w 605"/>
                  <a:gd name="T27" fmla="*/ 614 h 678"/>
                  <a:gd name="T28" fmla="*/ 105 w 605"/>
                  <a:gd name="T29" fmla="*/ 560 h 678"/>
                  <a:gd name="T30" fmla="*/ 154 w 605"/>
                  <a:gd name="T31" fmla="*/ 511 h 678"/>
                  <a:gd name="T32" fmla="*/ 156 w 605"/>
                  <a:gd name="T33" fmla="*/ 505 h 678"/>
                  <a:gd name="T34" fmla="*/ 154 w 605"/>
                  <a:gd name="T35" fmla="*/ 499 h 678"/>
                  <a:gd name="T36" fmla="*/ 142 w 605"/>
                  <a:gd name="T37" fmla="*/ 499 h 678"/>
                  <a:gd name="T38" fmla="*/ 106 w 605"/>
                  <a:gd name="T39" fmla="*/ 536 h 678"/>
                  <a:gd name="T40" fmla="*/ 79 w 605"/>
                  <a:gd name="T41" fmla="*/ 547 h 678"/>
                  <a:gd name="T42" fmla="*/ 52 w 605"/>
                  <a:gd name="T43" fmla="*/ 536 h 678"/>
                  <a:gd name="T44" fmla="*/ 52 w 605"/>
                  <a:gd name="T45" fmla="*/ 482 h 678"/>
                  <a:gd name="T46" fmla="*/ 103 w 605"/>
                  <a:gd name="T47" fmla="*/ 431 h 678"/>
                  <a:gd name="T48" fmla="*/ 103 w 605"/>
                  <a:gd name="T49" fmla="*/ 419 h 678"/>
                  <a:gd name="T50" fmla="*/ 103 w 605"/>
                  <a:gd name="T51" fmla="*/ 419 h 678"/>
                  <a:gd name="T52" fmla="*/ 97 w 605"/>
                  <a:gd name="T53" fmla="*/ 417 h 678"/>
                  <a:gd name="T54" fmla="*/ 91 w 605"/>
                  <a:gd name="T55" fmla="*/ 419 h 678"/>
                  <a:gd name="T56" fmla="*/ 69 w 605"/>
                  <a:gd name="T57" fmla="*/ 442 h 678"/>
                  <a:gd name="T58" fmla="*/ 15 w 605"/>
                  <a:gd name="T59" fmla="*/ 442 h 678"/>
                  <a:gd name="T60" fmla="*/ 15 w 605"/>
                  <a:gd name="T61" fmla="*/ 388 h 678"/>
                  <a:gd name="T62" fmla="*/ 195 w 605"/>
                  <a:gd name="T63" fmla="*/ 207 h 678"/>
                  <a:gd name="T64" fmla="*/ 268 w 605"/>
                  <a:gd name="T65" fmla="*/ 153 h 678"/>
                  <a:gd name="T66" fmla="*/ 345 w 605"/>
                  <a:gd name="T67" fmla="*/ 96 h 678"/>
                  <a:gd name="T68" fmla="*/ 440 w 605"/>
                  <a:gd name="T69" fmla="*/ 0 h 678"/>
                  <a:gd name="T70" fmla="*/ 605 w 605"/>
                  <a:gd name="T71" fmla="*/ 164 h 678"/>
                  <a:gd name="T72" fmla="*/ 528 w 605"/>
                  <a:gd name="T73" fmla="*/ 304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5" h="678">
                    <a:moveTo>
                      <a:pt x="528" y="304"/>
                    </a:moveTo>
                    <a:cubicBezTo>
                      <a:pt x="512" y="334"/>
                      <a:pt x="523" y="351"/>
                      <a:pt x="554" y="412"/>
                    </a:cubicBezTo>
                    <a:cubicBezTo>
                      <a:pt x="586" y="472"/>
                      <a:pt x="541" y="498"/>
                      <a:pt x="541" y="498"/>
                    </a:cubicBezTo>
                    <a:cubicBezTo>
                      <a:pt x="452" y="450"/>
                      <a:pt x="452" y="450"/>
                      <a:pt x="452" y="450"/>
                    </a:cubicBezTo>
                    <a:cubicBezTo>
                      <a:pt x="241" y="663"/>
                      <a:pt x="241" y="663"/>
                      <a:pt x="241" y="663"/>
                    </a:cubicBezTo>
                    <a:cubicBezTo>
                      <a:pt x="226" y="678"/>
                      <a:pt x="202" y="678"/>
                      <a:pt x="187" y="663"/>
                    </a:cubicBezTo>
                    <a:cubicBezTo>
                      <a:pt x="172" y="648"/>
                      <a:pt x="172" y="624"/>
                      <a:pt x="187" y="609"/>
                    </a:cubicBezTo>
                    <a:cubicBezTo>
                      <a:pt x="218" y="578"/>
                      <a:pt x="218" y="578"/>
                      <a:pt x="218" y="578"/>
                    </a:cubicBezTo>
                    <a:cubicBezTo>
                      <a:pt x="220" y="576"/>
                      <a:pt x="220" y="574"/>
                      <a:pt x="220" y="572"/>
                    </a:cubicBezTo>
                    <a:cubicBezTo>
                      <a:pt x="220" y="570"/>
                      <a:pt x="220" y="568"/>
                      <a:pt x="218" y="566"/>
                    </a:cubicBezTo>
                    <a:cubicBezTo>
                      <a:pt x="215" y="563"/>
                      <a:pt x="209" y="563"/>
                      <a:pt x="206" y="566"/>
                    </a:cubicBezTo>
                    <a:cubicBezTo>
                      <a:pt x="159" y="614"/>
                      <a:pt x="159" y="614"/>
                      <a:pt x="159" y="614"/>
                    </a:cubicBezTo>
                    <a:cubicBezTo>
                      <a:pt x="144" y="628"/>
                      <a:pt x="120" y="628"/>
                      <a:pt x="105" y="614"/>
                    </a:cubicBezTo>
                    <a:cubicBezTo>
                      <a:pt x="105" y="614"/>
                      <a:pt x="105" y="614"/>
                      <a:pt x="105" y="614"/>
                    </a:cubicBezTo>
                    <a:cubicBezTo>
                      <a:pt x="91" y="599"/>
                      <a:pt x="90" y="575"/>
                      <a:pt x="105" y="560"/>
                    </a:cubicBezTo>
                    <a:cubicBezTo>
                      <a:pt x="154" y="511"/>
                      <a:pt x="154" y="511"/>
                      <a:pt x="154" y="511"/>
                    </a:cubicBezTo>
                    <a:cubicBezTo>
                      <a:pt x="155" y="510"/>
                      <a:pt x="156" y="508"/>
                      <a:pt x="156" y="505"/>
                    </a:cubicBezTo>
                    <a:cubicBezTo>
                      <a:pt x="156" y="503"/>
                      <a:pt x="155" y="501"/>
                      <a:pt x="154" y="499"/>
                    </a:cubicBezTo>
                    <a:cubicBezTo>
                      <a:pt x="150" y="496"/>
                      <a:pt x="145" y="496"/>
                      <a:pt x="142" y="499"/>
                    </a:cubicBezTo>
                    <a:cubicBezTo>
                      <a:pt x="106" y="536"/>
                      <a:pt x="106" y="536"/>
                      <a:pt x="106" y="536"/>
                    </a:cubicBezTo>
                    <a:cubicBezTo>
                      <a:pt x="99" y="543"/>
                      <a:pt x="89" y="547"/>
                      <a:pt x="79" y="547"/>
                    </a:cubicBezTo>
                    <a:cubicBezTo>
                      <a:pt x="69" y="547"/>
                      <a:pt x="59" y="543"/>
                      <a:pt x="52" y="536"/>
                    </a:cubicBezTo>
                    <a:cubicBezTo>
                      <a:pt x="37" y="521"/>
                      <a:pt x="37" y="497"/>
                      <a:pt x="52" y="482"/>
                    </a:cubicBezTo>
                    <a:cubicBezTo>
                      <a:pt x="103" y="431"/>
                      <a:pt x="103" y="431"/>
                      <a:pt x="103" y="431"/>
                    </a:cubicBezTo>
                    <a:cubicBezTo>
                      <a:pt x="106" y="428"/>
                      <a:pt x="106" y="423"/>
                      <a:pt x="103" y="419"/>
                    </a:cubicBezTo>
                    <a:cubicBezTo>
                      <a:pt x="103" y="419"/>
                      <a:pt x="103" y="419"/>
                      <a:pt x="103" y="419"/>
                    </a:cubicBezTo>
                    <a:cubicBezTo>
                      <a:pt x="101" y="418"/>
                      <a:pt x="99" y="417"/>
                      <a:pt x="97" y="417"/>
                    </a:cubicBezTo>
                    <a:cubicBezTo>
                      <a:pt x="95" y="417"/>
                      <a:pt x="92" y="418"/>
                      <a:pt x="91" y="419"/>
                    </a:cubicBezTo>
                    <a:cubicBezTo>
                      <a:pt x="69" y="442"/>
                      <a:pt x="69" y="442"/>
                      <a:pt x="69" y="442"/>
                    </a:cubicBezTo>
                    <a:cubicBezTo>
                      <a:pt x="54" y="456"/>
                      <a:pt x="30" y="457"/>
                      <a:pt x="15" y="442"/>
                    </a:cubicBezTo>
                    <a:cubicBezTo>
                      <a:pt x="0" y="427"/>
                      <a:pt x="0" y="403"/>
                      <a:pt x="15" y="388"/>
                    </a:cubicBezTo>
                    <a:cubicBezTo>
                      <a:pt x="195" y="207"/>
                      <a:pt x="195" y="207"/>
                      <a:pt x="195" y="207"/>
                    </a:cubicBezTo>
                    <a:cubicBezTo>
                      <a:pt x="217" y="185"/>
                      <a:pt x="241" y="167"/>
                      <a:pt x="268" y="153"/>
                    </a:cubicBezTo>
                    <a:cubicBezTo>
                      <a:pt x="296" y="138"/>
                      <a:pt x="322" y="119"/>
                      <a:pt x="345" y="96"/>
                    </a:cubicBezTo>
                    <a:cubicBezTo>
                      <a:pt x="440" y="0"/>
                      <a:pt x="440" y="0"/>
                      <a:pt x="440" y="0"/>
                    </a:cubicBezTo>
                    <a:cubicBezTo>
                      <a:pt x="605" y="164"/>
                      <a:pt x="605" y="164"/>
                      <a:pt x="605" y="164"/>
                    </a:cubicBezTo>
                    <a:lnTo>
                      <a:pt x="528" y="304"/>
                    </a:lnTo>
                    <a:close/>
                  </a:path>
                </a:pathLst>
              </a:custGeom>
              <a:solidFill>
                <a:srgbClr val="7030A0"/>
              </a:solidFill>
              <a:ln>
                <a:noFill/>
              </a:ln>
            </p:spPr>
            <p:txBody>
              <a:bodyPr vert="horz" wrap="square" lIns="91440" tIns="45720" rIns="91440" bIns="45720" numCol="1" anchor="t" anchorCtr="0" compatLnSpc="1">
                <a:prstTxWarp prst="textNoShape">
                  <a:avLst/>
                </a:prstTxWarp>
              </a:bodyPr>
              <a:lstStyle/>
              <a:p>
                <a:endParaRPr lang="en-US" spc="-30"/>
              </a:p>
            </p:txBody>
          </p:sp>
          <p:sp>
            <p:nvSpPr>
              <p:cNvPr id="12" name="Oval 11"/>
              <p:cNvSpPr/>
              <p:nvPr/>
            </p:nvSpPr>
            <p:spPr>
              <a:xfrm>
                <a:off x="4233090" y="2716164"/>
                <a:ext cx="654105" cy="65410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66945" y="3155048"/>
                <a:ext cx="2980486" cy="1384995"/>
              </a:xfrm>
              <a:prstGeom prst="rect">
                <a:avLst/>
              </a:prstGeom>
              <a:noFill/>
            </p:spPr>
            <p:txBody>
              <a:bodyPr wrap="square" rtlCol="0">
                <a:spAutoFit/>
              </a:bodyPr>
              <a:lstStyle/>
              <a:p>
                <a:pPr marL="285750" lvl="0" indent="-285750">
                  <a:buFont typeface="Arial" panose="020B0604020202020204" pitchFamily="34" charset="0"/>
                  <a:buChar char="•"/>
                </a:pPr>
                <a:r>
                  <a:rPr lang="en-US" sz="1400" dirty="0" err="1">
                    <a:latin typeface="Chalkboard SE" panose="03050602040202020205" pitchFamily="66" charset="77"/>
                  </a:rPr>
                  <a:t>Finscreener</a:t>
                </a:r>
                <a:r>
                  <a:rPr lang="en-US" sz="1400" dirty="0">
                    <a:latin typeface="Chalkboard SE" panose="03050602040202020205" pitchFamily="66" charset="77"/>
                  </a:rPr>
                  <a:t>, yahoo finance and many other websites are quite advanced, smooth and faster.</a:t>
                </a:r>
              </a:p>
              <a:p>
                <a:pPr marL="285750" lvl="0" indent="-285750">
                  <a:buFont typeface="Arial" panose="020B0604020202020204" pitchFamily="34" charset="0"/>
                  <a:buChar char="•"/>
                </a:pPr>
                <a:r>
                  <a:rPr lang="en-US" sz="1400" dirty="0">
                    <a:latin typeface="Chalkboard SE" panose="03050602040202020205" pitchFamily="66" charset="77"/>
                  </a:rPr>
                  <a:t>Irregular economic conditions can lead to improper prediction of top 10 stocks.</a:t>
                </a:r>
              </a:p>
            </p:txBody>
          </p:sp>
          <p:sp>
            <p:nvSpPr>
              <p:cNvPr id="32" name="TextBox 31"/>
              <p:cNvSpPr txBox="1"/>
              <p:nvPr/>
            </p:nvSpPr>
            <p:spPr>
              <a:xfrm>
                <a:off x="4225330" y="3477427"/>
                <a:ext cx="1042930" cy="923330"/>
              </a:xfrm>
              <a:prstGeom prst="rect">
                <a:avLst/>
              </a:prstGeom>
              <a:noFill/>
            </p:spPr>
            <p:txBody>
              <a:bodyPr wrap="square" rtlCol="0">
                <a:spAutoFit/>
              </a:bodyPr>
              <a:lstStyle/>
              <a:p>
                <a:pPr algn="ctr"/>
                <a:r>
                  <a:rPr lang="en-US" sz="5400" spc="300" dirty="0">
                    <a:solidFill>
                      <a:schemeClr val="bg1"/>
                    </a:solidFill>
                    <a:latin typeface="Poppins SemiBold" panose="02000000000000000000" pitchFamily="2" charset="0"/>
                    <a:cs typeface="Poppins SemiBold" panose="02000000000000000000" pitchFamily="2" charset="0"/>
                  </a:rPr>
                  <a:t>T</a:t>
                </a:r>
              </a:p>
            </p:txBody>
          </p:sp>
          <p:sp>
            <p:nvSpPr>
              <p:cNvPr id="37" name="TextBox 36"/>
              <p:cNvSpPr txBox="1"/>
              <p:nvPr/>
            </p:nvSpPr>
            <p:spPr>
              <a:xfrm>
                <a:off x="543499" y="2591805"/>
                <a:ext cx="3701667" cy="400110"/>
              </a:xfrm>
              <a:prstGeom prst="rect">
                <a:avLst/>
              </a:prstGeom>
              <a:noFill/>
            </p:spPr>
            <p:txBody>
              <a:bodyPr wrap="square" rtlCol="0">
                <a:spAutoFit/>
              </a:bodyPr>
              <a:lstStyle/>
              <a:p>
                <a:r>
                  <a:rPr lang="en-US" sz="2000" spc="300" dirty="0">
                    <a:solidFill>
                      <a:srgbClr val="7030A0"/>
                    </a:solidFill>
                    <a:latin typeface="Chalkboard SE" panose="03050602040202020205" pitchFamily="66" charset="77"/>
                    <a:cs typeface="Poppins SemiBold" panose="02000000000000000000" pitchFamily="2" charset="0"/>
                  </a:rPr>
                  <a:t>THREATS</a:t>
                </a:r>
              </a:p>
            </p:txBody>
          </p:sp>
          <p:sp>
            <p:nvSpPr>
              <p:cNvPr id="40" name="Shape 2630"/>
              <p:cNvSpPr/>
              <p:nvPr/>
            </p:nvSpPr>
            <p:spPr>
              <a:xfrm>
                <a:off x="4456142" y="2858533"/>
                <a:ext cx="220076" cy="403453"/>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rgbClr val="7030A0"/>
              </a:solidFill>
              <a:ln w="12700">
                <a:miter lim="400000"/>
              </a:ln>
            </p:spPr>
            <p:txBody>
              <a:bodyPr lIns="38090" tIns="38090" rIns="38090" bIns="38090" anchor="ctr"/>
              <a:lstStyle/>
              <a:p>
                <a:pPr defTabSz="45707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grpSp>
    </p:spTree>
    <p:extLst>
      <p:ext uri="{BB962C8B-B14F-4D97-AF65-F5344CB8AC3E}">
        <p14:creationId xmlns:p14="http://schemas.microsoft.com/office/powerpoint/2010/main" val="3827761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F30E2D-1E9A-4D05-8D4F-80FD9AD454CB}"/>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Chalkboard SE" panose="03050602040202020205" pitchFamily="66" charset="77"/>
              </a:rPr>
              <a:t>Road Map</a:t>
            </a:r>
            <a:endParaRPr lang="id-ID" sz="4400" b="1" dirty="0">
              <a:solidFill>
                <a:schemeClr val="tx1">
                  <a:lumMod val="75000"/>
                  <a:lumOff val="25000"/>
                </a:schemeClr>
              </a:solidFill>
              <a:latin typeface="Chalkboard SE" panose="03050602040202020205" pitchFamily="66" charset="77"/>
            </a:endParaRPr>
          </a:p>
        </p:txBody>
      </p:sp>
      <p:sp>
        <p:nvSpPr>
          <p:cNvPr id="2" name="Rectangle 1">
            <a:extLst>
              <a:ext uri="{FF2B5EF4-FFF2-40B4-BE49-F238E27FC236}">
                <a16:creationId xmlns:a16="http://schemas.microsoft.com/office/drawing/2014/main" id="{1356A143-C058-42ED-A5D2-F7BB85A8A17F}"/>
              </a:ext>
            </a:extLst>
          </p:cNvPr>
          <p:cNvSpPr/>
          <p:nvPr/>
        </p:nvSpPr>
        <p:spPr>
          <a:xfrm>
            <a:off x="11963400" y="0"/>
            <a:ext cx="2286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3" name="Rectangle 2">
            <a:extLst>
              <a:ext uri="{FF2B5EF4-FFF2-40B4-BE49-F238E27FC236}">
                <a16:creationId xmlns:a16="http://schemas.microsoft.com/office/drawing/2014/main" id="{30B36988-D5B0-4F43-B319-41BAD102F820}"/>
              </a:ext>
            </a:extLst>
          </p:cNvPr>
          <p:cNvSpPr/>
          <p:nvPr/>
        </p:nvSpPr>
        <p:spPr>
          <a:xfrm>
            <a:off x="381000" y="225739"/>
            <a:ext cx="18415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11" name="Slide Number Placeholder 10">
            <a:extLst>
              <a:ext uri="{FF2B5EF4-FFF2-40B4-BE49-F238E27FC236}">
                <a16:creationId xmlns:a16="http://schemas.microsoft.com/office/drawing/2014/main" id="{A6FF5CD1-EE44-4E51-A54B-CF5643FFCDE1}"/>
              </a:ext>
            </a:extLst>
          </p:cNvPr>
          <p:cNvSpPr>
            <a:spLocks noGrp="1"/>
          </p:cNvSpPr>
          <p:nvPr>
            <p:ph type="sldNum" sz="quarter" idx="12"/>
          </p:nvPr>
        </p:nvSpPr>
        <p:spPr/>
        <p:txBody>
          <a:bodyPr/>
          <a:lstStyle/>
          <a:p>
            <a:fld id="{D57C762C-AFEC-41AB-87FC-30D41D938410}" type="slidenum">
              <a:rPr lang="en-US" smtClean="0">
                <a:latin typeface="Chalkboard SE" panose="03050602040202020205" pitchFamily="66" charset="77"/>
              </a:rPr>
              <a:t>3</a:t>
            </a:fld>
            <a:endParaRPr lang="en-US">
              <a:latin typeface="Chalkboard SE" panose="03050602040202020205" pitchFamily="66" charset="77"/>
            </a:endParaRPr>
          </a:p>
        </p:txBody>
      </p:sp>
      <p:sp>
        <p:nvSpPr>
          <p:cNvPr id="4" name="Arc 3">
            <a:extLst>
              <a:ext uri="{FF2B5EF4-FFF2-40B4-BE49-F238E27FC236}">
                <a16:creationId xmlns:a16="http://schemas.microsoft.com/office/drawing/2014/main" id="{52A1EAA7-DB39-46B2-AD78-38BBAF5C9B4A}"/>
              </a:ext>
            </a:extLst>
          </p:cNvPr>
          <p:cNvSpPr/>
          <p:nvPr/>
        </p:nvSpPr>
        <p:spPr>
          <a:xfrm>
            <a:off x="6714784" y="1928585"/>
            <a:ext cx="3458029" cy="3458029"/>
          </a:xfrm>
          <a:prstGeom prst="arc">
            <a:avLst>
              <a:gd name="adj1" fmla="val 16200000"/>
              <a:gd name="adj2" fmla="val 5390025"/>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halkboard SE" panose="03050602040202020205" pitchFamily="66" charset="77"/>
            </a:endParaRPr>
          </a:p>
        </p:txBody>
      </p:sp>
      <p:cxnSp>
        <p:nvCxnSpPr>
          <p:cNvPr id="9" name="Straight Connector 8">
            <a:extLst>
              <a:ext uri="{FF2B5EF4-FFF2-40B4-BE49-F238E27FC236}">
                <a16:creationId xmlns:a16="http://schemas.microsoft.com/office/drawing/2014/main" id="{9AE0FE30-1184-4AC7-B2CD-8C5C64667FFC}"/>
              </a:ext>
            </a:extLst>
          </p:cNvPr>
          <p:cNvCxnSpPr>
            <a:cxnSpLocks/>
          </p:cNvCxnSpPr>
          <p:nvPr/>
        </p:nvCxnSpPr>
        <p:spPr>
          <a:xfrm>
            <a:off x="0" y="1928585"/>
            <a:ext cx="84437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DC3B64-1A5B-488E-949E-62E7D539D5F6}"/>
              </a:ext>
            </a:extLst>
          </p:cNvPr>
          <p:cNvCxnSpPr>
            <a:cxnSpLocks/>
          </p:cNvCxnSpPr>
          <p:nvPr/>
        </p:nvCxnSpPr>
        <p:spPr>
          <a:xfrm>
            <a:off x="2019186" y="5386614"/>
            <a:ext cx="64246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C39B2D9-4194-1149-87AA-8CC7FD4BE3FF}"/>
              </a:ext>
            </a:extLst>
          </p:cNvPr>
          <p:cNvGrpSpPr/>
          <p:nvPr/>
        </p:nvGrpSpPr>
        <p:grpSpPr>
          <a:xfrm>
            <a:off x="859725" y="4488091"/>
            <a:ext cx="2138582" cy="1343023"/>
            <a:chOff x="859725" y="4488091"/>
            <a:chExt cx="2138582" cy="1343023"/>
          </a:xfrm>
        </p:grpSpPr>
        <p:sp>
          <p:nvSpPr>
            <p:cNvPr id="34" name="Oval 33">
              <a:extLst>
                <a:ext uri="{FF2B5EF4-FFF2-40B4-BE49-F238E27FC236}">
                  <a16:creationId xmlns:a16="http://schemas.microsoft.com/office/drawing/2014/main" id="{B58AB0AD-4059-44A4-ADC2-35B7733C06C7}"/>
                </a:ext>
              </a:extLst>
            </p:cNvPr>
            <p:cNvSpPr/>
            <p:nvPr/>
          </p:nvSpPr>
          <p:spPr>
            <a:xfrm>
              <a:off x="1399834" y="4942114"/>
              <a:ext cx="889000" cy="889000"/>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43" name="TextBox 42">
              <a:extLst>
                <a:ext uri="{FF2B5EF4-FFF2-40B4-BE49-F238E27FC236}">
                  <a16:creationId xmlns:a16="http://schemas.microsoft.com/office/drawing/2014/main" id="{F9885FE3-9A97-4044-BB15-D070B014FCD9}"/>
                </a:ext>
              </a:extLst>
            </p:cNvPr>
            <p:cNvSpPr txBox="1"/>
            <p:nvPr/>
          </p:nvSpPr>
          <p:spPr>
            <a:xfrm>
              <a:off x="859725" y="4488091"/>
              <a:ext cx="2138582" cy="246221"/>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Report Documentation</a:t>
              </a:r>
              <a:endParaRPr lang="id-ID" sz="1600" b="1" dirty="0">
                <a:solidFill>
                  <a:schemeClr val="tx1">
                    <a:lumMod val="75000"/>
                    <a:lumOff val="25000"/>
                  </a:schemeClr>
                </a:solidFill>
                <a:latin typeface="Chalkboard SE" panose="03050602040202020205" pitchFamily="66" charset="77"/>
              </a:endParaRPr>
            </a:p>
          </p:txBody>
        </p:sp>
        <p:grpSp>
          <p:nvGrpSpPr>
            <p:cNvPr id="87" name="Group 86">
              <a:extLst>
                <a:ext uri="{FF2B5EF4-FFF2-40B4-BE49-F238E27FC236}">
                  <a16:creationId xmlns:a16="http://schemas.microsoft.com/office/drawing/2014/main" id="{D6F9DF21-3A0E-47AA-A2DA-16546A0F9CEA}"/>
                </a:ext>
              </a:extLst>
            </p:cNvPr>
            <p:cNvGrpSpPr/>
            <p:nvPr/>
          </p:nvGrpSpPr>
          <p:grpSpPr>
            <a:xfrm>
              <a:off x="1701588" y="5243868"/>
              <a:ext cx="285493" cy="285493"/>
              <a:chOff x="5792788" y="814388"/>
              <a:chExt cx="303213" cy="303213"/>
            </a:xfrm>
            <a:solidFill>
              <a:schemeClr val="bg1"/>
            </a:solidFill>
          </p:grpSpPr>
          <p:sp>
            <p:nvSpPr>
              <p:cNvPr id="88" name="Freeform 24">
                <a:extLst>
                  <a:ext uri="{FF2B5EF4-FFF2-40B4-BE49-F238E27FC236}">
                    <a16:creationId xmlns:a16="http://schemas.microsoft.com/office/drawing/2014/main" id="{B03653CA-DB1E-497F-80F6-58730E4938C5}"/>
                  </a:ext>
                </a:extLst>
              </p:cNvPr>
              <p:cNvSpPr>
                <a:spLocks noEditPoints="1"/>
              </p:cNvSpPr>
              <p:nvPr/>
            </p:nvSpPr>
            <p:spPr bwMode="auto">
              <a:xfrm>
                <a:off x="5792788" y="814388"/>
                <a:ext cx="303213" cy="303213"/>
              </a:xfrm>
              <a:custGeom>
                <a:avLst/>
                <a:gdLst>
                  <a:gd name="T0" fmla="*/ 738 w 764"/>
                  <a:gd name="T1" fmla="*/ 739 h 765"/>
                  <a:gd name="T2" fmla="*/ 25 w 764"/>
                  <a:gd name="T3" fmla="*/ 739 h 765"/>
                  <a:gd name="T4" fmla="*/ 25 w 764"/>
                  <a:gd name="T5" fmla="*/ 26 h 765"/>
                  <a:gd name="T6" fmla="*/ 738 w 764"/>
                  <a:gd name="T7" fmla="*/ 26 h 765"/>
                  <a:gd name="T8" fmla="*/ 738 w 764"/>
                  <a:gd name="T9" fmla="*/ 739 h 765"/>
                  <a:gd name="T10" fmla="*/ 751 w 764"/>
                  <a:gd name="T11" fmla="*/ 0 h 765"/>
                  <a:gd name="T12" fmla="*/ 12 w 764"/>
                  <a:gd name="T13" fmla="*/ 0 h 765"/>
                  <a:gd name="T14" fmla="*/ 8 w 764"/>
                  <a:gd name="T15" fmla="*/ 2 h 765"/>
                  <a:gd name="T16" fmla="*/ 4 w 764"/>
                  <a:gd name="T17" fmla="*/ 5 h 765"/>
                  <a:gd name="T18" fmla="*/ 1 w 764"/>
                  <a:gd name="T19" fmla="*/ 9 h 765"/>
                  <a:gd name="T20" fmla="*/ 0 w 764"/>
                  <a:gd name="T21" fmla="*/ 13 h 765"/>
                  <a:gd name="T22" fmla="*/ 0 w 764"/>
                  <a:gd name="T23" fmla="*/ 752 h 765"/>
                  <a:gd name="T24" fmla="*/ 1 w 764"/>
                  <a:gd name="T25" fmla="*/ 757 h 765"/>
                  <a:gd name="T26" fmla="*/ 4 w 764"/>
                  <a:gd name="T27" fmla="*/ 762 h 765"/>
                  <a:gd name="T28" fmla="*/ 8 w 764"/>
                  <a:gd name="T29" fmla="*/ 764 h 765"/>
                  <a:gd name="T30" fmla="*/ 12 w 764"/>
                  <a:gd name="T31" fmla="*/ 765 h 765"/>
                  <a:gd name="T32" fmla="*/ 751 w 764"/>
                  <a:gd name="T33" fmla="*/ 765 h 765"/>
                  <a:gd name="T34" fmla="*/ 756 w 764"/>
                  <a:gd name="T35" fmla="*/ 764 h 765"/>
                  <a:gd name="T36" fmla="*/ 761 w 764"/>
                  <a:gd name="T37" fmla="*/ 762 h 765"/>
                  <a:gd name="T38" fmla="*/ 763 w 764"/>
                  <a:gd name="T39" fmla="*/ 757 h 765"/>
                  <a:gd name="T40" fmla="*/ 764 w 764"/>
                  <a:gd name="T41" fmla="*/ 752 h 765"/>
                  <a:gd name="T42" fmla="*/ 764 w 764"/>
                  <a:gd name="T43" fmla="*/ 13 h 765"/>
                  <a:gd name="T44" fmla="*/ 763 w 764"/>
                  <a:gd name="T45" fmla="*/ 9 h 765"/>
                  <a:gd name="T46" fmla="*/ 761 w 764"/>
                  <a:gd name="T47" fmla="*/ 5 h 765"/>
                  <a:gd name="T48" fmla="*/ 756 w 764"/>
                  <a:gd name="T49" fmla="*/ 2 h 765"/>
                  <a:gd name="T50" fmla="*/ 751 w 764"/>
                  <a:gd name="T51"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4" h="765">
                    <a:moveTo>
                      <a:pt x="738" y="739"/>
                    </a:moveTo>
                    <a:lnTo>
                      <a:pt x="25" y="739"/>
                    </a:lnTo>
                    <a:lnTo>
                      <a:pt x="25" y="26"/>
                    </a:lnTo>
                    <a:lnTo>
                      <a:pt x="738" y="26"/>
                    </a:lnTo>
                    <a:lnTo>
                      <a:pt x="738" y="739"/>
                    </a:lnTo>
                    <a:close/>
                    <a:moveTo>
                      <a:pt x="751" y="0"/>
                    </a:moveTo>
                    <a:lnTo>
                      <a:pt x="12" y="0"/>
                    </a:lnTo>
                    <a:lnTo>
                      <a:pt x="8" y="2"/>
                    </a:lnTo>
                    <a:lnTo>
                      <a:pt x="4" y="5"/>
                    </a:lnTo>
                    <a:lnTo>
                      <a:pt x="1" y="9"/>
                    </a:lnTo>
                    <a:lnTo>
                      <a:pt x="0" y="13"/>
                    </a:lnTo>
                    <a:lnTo>
                      <a:pt x="0" y="752"/>
                    </a:lnTo>
                    <a:lnTo>
                      <a:pt x="1" y="757"/>
                    </a:lnTo>
                    <a:lnTo>
                      <a:pt x="4" y="762"/>
                    </a:lnTo>
                    <a:lnTo>
                      <a:pt x="8" y="764"/>
                    </a:lnTo>
                    <a:lnTo>
                      <a:pt x="12" y="765"/>
                    </a:lnTo>
                    <a:lnTo>
                      <a:pt x="751" y="765"/>
                    </a:lnTo>
                    <a:lnTo>
                      <a:pt x="756" y="764"/>
                    </a:lnTo>
                    <a:lnTo>
                      <a:pt x="761" y="762"/>
                    </a:lnTo>
                    <a:lnTo>
                      <a:pt x="763" y="757"/>
                    </a:lnTo>
                    <a:lnTo>
                      <a:pt x="764" y="752"/>
                    </a:lnTo>
                    <a:lnTo>
                      <a:pt x="764" y="13"/>
                    </a:lnTo>
                    <a:lnTo>
                      <a:pt x="763" y="9"/>
                    </a:lnTo>
                    <a:lnTo>
                      <a:pt x="761" y="5"/>
                    </a:lnTo>
                    <a:lnTo>
                      <a:pt x="756" y="2"/>
                    </a:lnTo>
                    <a:lnTo>
                      <a:pt x="7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89" name="Freeform 25">
                <a:extLst>
                  <a:ext uri="{FF2B5EF4-FFF2-40B4-BE49-F238E27FC236}">
                    <a16:creationId xmlns:a16="http://schemas.microsoft.com/office/drawing/2014/main" id="{0CC0AE74-C005-4FFB-B0A1-B0A6FFDA72F2}"/>
                  </a:ext>
                </a:extLst>
              </p:cNvPr>
              <p:cNvSpPr>
                <a:spLocks/>
              </p:cNvSpPr>
              <p:nvPr/>
            </p:nvSpPr>
            <p:spPr bwMode="auto">
              <a:xfrm>
                <a:off x="5830888" y="858838"/>
                <a:ext cx="100013" cy="74613"/>
              </a:xfrm>
              <a:custGeom>
                <a:avLst/>
                <a:gdLst>
                  <a:gd name="T0" fmla="*/ 68 w 250"/>
                  <a:gd name="T1" fmla="*/ 182 h 186"/>
                  <a:gd name="T2" fmla="*/ 72 w 250"/>
                  <a:gd name="T3" fmla="*/ 185 h 186"/>
                  <a:gd name="T4" fmla="*/ 77 w 250"/>
                  <a:gd name="T5" fmla="*/ 186 h 186"/>
                  <a:gd name="T6" fmla="*/ 82 w 250"/>
                  <a:gd name="T7" fmla="*/ 185 h 186"/>
                  <a:gd name="T8" fmla="*/ 86 w 250"/>
                  <a:gd name="T9" fmla="*/ 182 h 186"/>
                  <a:gd name="T10" fmla="*/ 247 w 250"/>
                  <a:gd name="T11" fmla="*/ 22 h 186"/>
                  <a:gd name="T12" fmla="*/ 249 w 250"/>
                  <a:gd name="T13" fmla="*/ 17 h 186"/>
                  <a:gd name="T14" fmla="*/ 250 w 250"/>
                  <a:gd name="T15" fmla="*/ 12 h 186"/>
                  <a:gd name="T16" fmla="*/ 249 w 250"/>
                  <a:gd name="T17" fmla="*/ 8 h 186"/>
                  <a:gd name="T18" fmla="*/ 247 w 250"/>
                  <a:gd name="T19" fmla="*/ 4 h 186"/>
                  <a:gd name="T20" fmla="*/ 243 w 250"/>
                  <a:gd name="T21" fmla="*/ 1 h 186"/>
                  <a:gd name="T22" fmla="*/ 237 w 250"/>
                  <a:gd name="T23" fmla="*/ 0 h 186"/>
                  <a:gd name="T24" fmla="*/ 233 w 250"/>
                  <a:gd name="T25" fmla="*/ 1 h 186"/>
                  <a:gd name="T26" fmla="*/ 229 w 250"/>
                  <a:gd name="T27" fmla="*/ 4 h 186"/>
                  <a:gd name="T28" fmla="*/ 77 w 250"/>
                  <a:gd name="T29" fmla="*/ 155 h 186"/>
                  <a:gd name="T30" fmla="*/ 22 w 250"/>
                  <a:gd name="T31" fmla="*/ 99 h 186"/>
                  <a:gd name="T32" fmla="*/ 17 w 250"/>
                  <a:gd name="T33" fmla="*/ 97 h 186"/>
                  <a:gd name="T34" fmla="*/ 13 w 250"/>
                  <a:gd name="T35" fmla="*/ 96 h 186"/>
                  <a:gd name="T36" fmla="*/ 9 w 250"/>
                  <a:gd name="T37" fmla="*/ 97 h 186"/>
                  <a:gd name="T38" fmla="*/ 4 w 250"/>
                  <a:gd name="T39" fmla="*/ 99 h 186"/>
                  <a:gd name="T40" fmla="*/ 1 w 250"/>
                  <a:gd name="T41" fmla="*/ 103 h 186"/>
                  <a:gd name="T42" fmla="*/ 0 w 250"/>
                  <a:gd name="T43" fmla="*/ 109 h 186"/>
                  <a:gd name="T44" fmla="*/ 1 w 250"/>
                  <a:gd name="T45" fmla="*/ 113 h 186"/>
                  <a:gd name="T46" fmla="*/ 4 w 250"/>
                  <a:gd name="T47" fmla="*/ 117 h 186"/>
                  <a:gd name="T48" fmla="*/ 68 w 250"/>
                  <a:gd name="T49" fmla="*/ 18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186">
                    <a:moveTo>
                      <a:pt x="68" y="182"/>
                    </a:moveTo>
                    <a:lnTo>
                      <a:pt x="72" y="185"/>
                    </a:lnTo>
                    <a:lnTo>
                      <a:pt x="77" y="186"/>
                    </a:lnTo>
                    <a:lnTo>
                      <a:pt x="82" y="185"/>
                    </a:lnTo>
                    <a:lnTo>
                      <a:pt x="86" y="182"/>
                    </a:lnTo>
                    <a:lnTo>
                      <a:pt x="247" y="22"/>
                    </a:lnTo>
                    <a:lnTo>
                      <a:pt x="249" y="17"/>
                    </a:lnTo>
                    <a:lnTo>
                      <a:pt x="250" y="12"/>
                    </a:lnTo>
                    <a:lnTo>
                      <a:pt x="249" y="8"/>
                    </a:lnTo>
                    <a:lnTo>
                      <a:pt x="247" y="4"/>
                    </a:lnTo>
                    <a:lnTo>
                      <a:pt x="243" y="1"/>
                    </a:lnTo>
                    <a:lnTo>
                      <a:pt x="237" y="0"/>
                    </a:lnTo>
                    <a:lnTo>
                      <a:pt x="233" y="1"/>
                    </a:lnTo>
                    <a:lnTo>
                      <a:pt x="229" y="4"/>
                    </a:lnTo>
                    <a:lnTo>
                      <a:pt x="77" y="155"/>
                    </a:lnTo>
                    <a:lnTo>
                      <a:pt x="22" y="99"/>
                    </a:lnTo>
                    <a:lnTo>
                      <a:pt x="17" y="97"/>
                    </a:lnTo>
                    <a:lnTo>
                      <a:pt x="13" y="96"/>
                    </a:lnTo>
                    <a:lnTo>
                      <a:pt x="9" y="97"/>
                    </a:lnTo>
                    <a:lnTo>
                      <a:pt x="4" y="99"/>
                    </a:lnTo>
                    <a:lnTo>
                      <a:pt x="1" y="103"/>
                    </a:lnTo>
                    <a:lnTo>
                      <a:pt x="0" y="109"/>
                    </a:lnTo>
                    <a:lnTo>
                      <a:pt x="1" y="113"/>
                    </a:lnTo>
                    <a:lnTo>
                      <a:pt x="4" y="117"/>
                    </a:lnTo>
                    <a:lnTo>
                      <a:pt x="68"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0" name="Freeform 26">
                <a:extLst>
                  <a:ext uri="{FF2B5EF4-FFF2-40B4-BE49-F238E27FC236}">
                    <a16:creationId xmlns:a16="http://schemas.microsoft.com/office/drawing/2014/main" id="{C32A1523-7B8B-4EBF-B8C3-CA0CC9B5B201}"/>
                  </a:ext>
                </a:extLst>
              </p:cNvPr>
              <p:cNvSpPr>
                <a:spLocks/>
              </p:cNvSpPr>
              <p:nvPr/>
            </p:nvSpPr>
            <p:spPr bwMode="auto">
              <a:xfrm>
                <a:off x="5830888" y="979488"/>
                <a:ext cx="100013" cy="73025"/>
              </a:xfrm>
              <a:custGeom>
                <a:avLst/>
                <a:gdLst>
                  <a:gd name="T0" fmla="*/ 68 w 250"/>
                  <a:gd name="T1" fmla="*/ 183 h 186"/>
                  <a:gd name="T2" fmla="*/ 72 w 250"/>
                  <a:gd name="T3" fmla="*/ 185 h 186"/>
                  <a:gd name="T4" fmla="*/ 77 w 250"/>
                  <a:gd name="T5" fmla="*/ 186 h 186"/>
                  <a:gd name="T6" fmla="*/ 82 w 250"/>
                  <a:gd name="T7" fmla="*/ 185 h 186"/>
                  <a:gd name="T8" fmla="*/ 86 w 250"/>
                  <a:gd name="T9" fmla="*/ 183 h 186"/>
                  <a:gd name="T10" fmla="*/ 247 w 250"/>
                  <a:gd name="T11" fmla="*/ 22 h 186"/>
                  <a:gd name="T12" fmla="*/ 249 w 250"/>
                  <a:gd name="T13" fmla="*/ 17 h 186"/>
                  <a:gd name="T14" fmla="*/ 250 w 250"/>
                  <a:gd name="T15" fmla="*/ 13 h 186"/>
                  <a:gd name="T16" fmla="*/ 249 w 250"/>
                  <a:gd name="T17" fmla="*/ 9 h 186"/>
                  <a:gd name="T18" fmla="*/ 247 w 250"/>
                  <a:gd name="T19" fmla="*/ 4 h 186"/>
                  <a:gd name="T20" fmla="*/ 243 w 250"/>
                  <a:gd name="T21" fmla="*/ 1 h 186"/>
                  <a:gd name="T22" fmla="*/ 237 w 250"/>
                  <a:gd name="T23" fmla="*/ 0 h 186"/>
                  <a:gd name="T24" fmla="*/ 233 w 250"/>
                  <a:gd name="T25" fmla="*/ 1 h 186"/>
                  <a:gd name="T26" fmla="*/ 229 w 250"/>
                  <a:gd name="T27" fmla="*/ 4 h 186"/>
                  <a:gd name="T28" fmla="*/ 77 w 250"/>
                  <a:gd name="T29" fmla="*/ 156 h 186"/>
                  <a:gd name="T30" fmla="*/ 22 w 250"/>
                  <a:gd name="T31" fmla="*/ 101 h 186"/>
                  <a:gd name="T32" fmla="*/ 17 w 250"/>
                  <a:gd name="T33" fmla="*/ 98 h 186"/>
                  <a:gd name="T34" fmla="*/ 13 w 250"/>
                  <a:gd name="T35" fmla="*/ 97 h 186"/>
                  <a:gd name="T36" fmla="*/ 9 w 250"/>
                  <a:gd name="T37" fmla="*/ 98 h 186"/>
                  <a:gd name="T38" fmla="*/ 4 w 250"/>
                  <a:gd name="T39" fmla="*/ 101 h 186"/>
                  <a:gd name="T40" fmla="*/ 1 w 250"/>
                  <a:gd name="T41" fmla="*/ 105 h 186"/>
                  <a:gd name="T42" fmla="*/ 0 w 250"/>
                  <a:gd name="T43" fmla="*/ 110 h 186"/>
                  <a:gd name="T44" fmla="*/ 1 w 250"/>
                  <a:gd name="T45" fmla="*/ 115 h 186"/>
                  <a:gd name="T46" fmla="*/ 4 w 250"/>
                  <a:gd name="T47" fmla="*/ 119 h 186"/>
                  <a:gd name="T48" fmla="*/ 68 w 250"/>
                  <a:gd name="T49" fmla="*/ 18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0" h="186">
                    <a:moveTo>
                      <a:pt x="68" y="183"/>
                    </a:moveTo>
                    <a:lnTo>
                      <a:pt x="72" y="185"/>
                    </a:lnTo>
                    <a:lnTo>
                      <a:pt x="77" y="186"/>
                    </a:lnTo>
                    <a:lnTo>
                      <a:pt x="82" y="185"/>
                    </a:lnTo>
                    <a:lnTo>
                      <a:pt x="86" y="183"/>
                    </a:lnTo>
                    <a:lnTo>
                      <a:pt x="247" y="22"/>
                    </a:lnTo>
                    <a:lnTo>
                      <a:pt x="249" y="17"/>
                    </a:lnTo>
                    <a:lnTo>
                      <a:pt x="250" y="13"/>
                    </a:lnTo>
                    <a:lnTo>
                      <a:pt x="249" y="9"/>
                    </a:lnTo>
                    <a:lnTo>
                      <a:pt x="247" y="4"/>
                    </a:lnTo>
                    <a:lnTo>
                      <a:pt x="243" y="1"/>
                    </a:lnTo>
                    <a:lnTo>
                      <a:pt x="237" y="0"/>
                    </a:lnTo>
                    <a:lnTo>
                      <a:pt x="233" y="1"/>
                    </a:lnTo>
                    <a:lnTo>
                      <a:pt x="229" y="4"/>
                    </a:lnTo>
                    <a:lnTo>
                      <a:pt x="77" y="156"/>
                    </a:lnTo>
                    <a:lnTo>
                      <a:pt x="22" y="101"/>
                    </a:lnTo>
                    <a:lnTo>
                      <a:pt x="17" y="98"/>
                    </a:lnTo>
                    <a:lnTo>
                      <a:pt x="13" y="97"/>
                    </a:lnTo>
                    <a:lnTo>
                      <a:pt x="9" y="98"/>
                    </a:lnTo>
                    <a:lnTo>
                      <a:pt x="4" y="101"/>
                    </a:lnTo>
                    <a:lnTo>
                      <a:pt x="1" y="105"/>
                    </a:lnTo>
                    <a:lnTo>
                      <a:pt x="0" y="110"/>
                    </a:lnTo>
                    <a:lnTo>
                      <a:pt x="1" y="115"/>
                    </a:lnTo>
                    <a:lnTo>
                      <a:pt x="4" y="119"/>
                    </a:lnTo>
                    <a:lnTo>
                      <a:pt x="68"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1" name="Freeform 27">
                <a:extLst>
                  <a:ext uri="{FF2B5EF4-FFF2-40B4-BE49-F238E27FC236}">
                    <a16:creationId xmlns:a16="http://schemas.microsoft.com/office/drawing/2014/main" id="{84A820D9-08CA-49B2-9052-D320B7F84902}"/>
                  </a:ext>
                </a:extLst>
              </p:cNvPr>
              <p:cNvSpPr>
                <a:spLocks/>
              </p:cNvSpPr>
              <p:nvPr/>
            </p:nvSpPr>
            <p:spPr bwMode="auto">
              <a:xfrm>
                <a:off x="5945188" y="915988"/>
                <a:ext cx="112713" cy="9525"/>
              </a:xfrm>
              <a:custGeom>
                <a:avLst/>
                <a:gdLst>
                  <a:gd name="T0" fmla="*/ 13 w 282"/>
                  <a:gd name="T1" fmla="*/ 26 h 26"/>
                  <a:gd name="T2" fmla="*/ 269 w 282"/>
                  <a:gd name="T3" fmla="*/ 26 h 26"/>
                  <a:gd name="T4" fmla="*/ 275 w 282"/>
                  <a:gd name="T5" fmla="*/ 25 h 26"/>
                  <a:gd name="T6" fmla="*/ 279 w 282"/>
                  <a:gd name="T7" fmla="*/ 22 h 26"/>
                  <a:gd name="T8" fmla="*/ 281 w 282"/>
                  <a:gd name="T9" fmla="*/ 18 h 26"/>
                  <a:gd name="T10" fmla="*/ 282 w 282"/>
                  <a:gd name="T11" fmla="*/ 13 h 26"/>
                  <a:gd name="T12" fmla="*/ 281 w 282"/>
                  <a:gd name="T13" fmla="*/ 8 h 26"/>
                  <a:gd name="T14" fmla="*/ 279 w 282"/>
                  <a:gd name="T15" fmla="*/ 4 h 26"/>
                  <a:gd name="T16" fmla="*/ 275 w 282"/>
                  <a:gd name="T17" fmla="*/ 1 h 26"/>
                  <a:gd name="T18" fmla="*/ 269 w 282"/>
                  <a:gd name="T19" fmla="*/ 0 h 26"/>
                  <a:gd name="T20" fmla="*/ 13 w 282"/>
                  <a:gd name="T21" fmla="*/ 0 h 26"/>
                  <a:gd name="T22" fmla="*/ 9 w 282"/>
                  <a:gd name="T23" fmla="*/ 1 h 26"/>
                  <a:gd name="T24" fmla="*/ 4 w 282"/>
                  <a:gd name="T25" fmla="*/ 4 h 26"/>
                  <a:gd name="T26" fmla="*/ 1 w 282"/>
                  <a:gd name="T27" fmla="*/ 8 h 26"/>
                  <a:gd name="T28" fmla="*/ 0 w 282"/>
                  <a:gd name="T29" fmla="*/ 13 h 26"/>
                  <a:gd name="T30" fmla="*/ 1 w 282"/>
                  <a:gd name="T31" fmla="*/ 18 h 26"/>
                  <a:gd name="T32" fmla="*/ 4 w 282"/>
                  <a:gd name="T33" fmla="*/ 22 h 26"/>
                  <a:gd name="T34" fmla="*/ 9 w 282"/>
                  <a:gd name="T35" fmla="*/ 25 h 26"/>
                  <a:gd name="T36" fmla="*/ 13 w 282"/>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26">
                    <a:moveTo>
                      <a:pt x="13" y="26"/>
                    </a:moveTo>
                    <a:lnTo>
                      <a:pt x="269" y="26"/>
                    </a:lnTo>
                    <a:lnTo>
                      <a:pt x="275" y="25"/>
                    </a:lnTo>
                    <a:lnTo>
                      <a:pt x="279" y="22"/>
                    </a:lnTo>
                    <a:lnTo>
                      <a:pt x="281" y="18"/>
                    </a:lnTo>
                    <a:lnTo>
                      <a:pt x="282" y="13"/>
                    </a:lnTo>
                    <a:lnTo>
                      <a:pt x="281" y="8"/>
                    </a:lnTo>
                    <a:lnTo>
                      <a:pt x="279" y="4"/>
                    </a:lnTo>
                    <a:lnTo>
                      <a:pt x="275" y="1"/>
                    </a:lnTo>
                    <a:lnTo>
                      <a:pt x="269" y="0"/>
                    </a:lnTo>
                    <a:lnTo>
                      <a:pt x="13" y="0"/>
                    </a:lnTo>
                    <a:lnTo>
                      <a:pt x="9" y="1"/>
                    </a:lnTo>
                    <a:lnTo>
                      <a:pt x="4" y="4"/>
                    </a:lnTo>
                    <a:lnTo>
                      <a:pt x="1" y="8"/>
                    </a:lnTo>
                    <a:lnTo>
                      <a:pt x="0" y="13"/>
                    </a:lnTo>
                    <a:lnTo>
                      <a:pt x="1" y="18"/>
                    </a:lnTo>
                    <a:lnTo>
                      <a:pt x="4" y="22"/>
                    </a:lnTo>
                    <a:lnTo>
                      <a:pt x="9" y="25"/>
                    </a:ln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2" name="Freeform 28">
                <a:extLst>
                  <a:ext uri="{FF2B5EF4-FFF2-40B4-BE49-F238E27FC236}">
                    <a16:creationId xmlns:a16="http://schemas.microsoft.com/office/drawing/2014/main" id="{60244E25-738A-4F51-AD1F-0FB2199D52E1}"/>
                  </a:ext>
                </a:extLst>
              </p:cNvPr>
              <p:cNvSpPr>
                <a:spLocks/>
              </p:cNvSpPr>
              <p:nvPr/>
            </p:nvSpPr>
            <p:spPr bwMode="auto">
              <a:xfrm>
                <a:off x="5945188" y="1025526"/>
                <a:ext cx="112713" cy="11113"/>
              </a:xfrm>
              <a:custGeom>
                <a:avLst/>
                <a:gdLst>
                  <a:gd name="T0" fmla="*/ 13 w 282"/>
                  <a:gd name="T1" fmla="*/ 26 h 26"/>
                  <a:gd name="T2" fmla="*/ 269 w 282"/>
                  <a:gd name="T3" fmla="*/ 26 h 26"/>
                  <a:gd name="T4" fmla="*/ 275 w 282"/>
                  <a:gd name="T5" fmla="*/ 25 h 26"/>
                  <a:gd name="T6" fmla="*/ 279 w 282"/>
                  <a:gd name="T7" fmla="*/ 23 h 26"/>
                  <a:gd name="T8" fmla="*/ 281 w 282"/>
                  <a:gd name="T9" fmla="*/ 18 h 26"/>
                  <a:gd name="T10" fmla="*/ 282 w 282"/>
                  <a:gd name="T11" fmla="*/ 13 h 26"/>
                  <a:gd name="T12" fmla="*/ 281 w 282"/>
                  <a:gd name="T13" fmla="*/ 9 h 26"/>
                  <a:gd name="T14" fmla="*/ 279 w 282"/>
                  <a:gd name="T15" fmla="*/ 5 h 26"/>
                  <a:gd name="T16" fmla="*/ 275 w 282"/>
                  <a:gd name="T17" fmla="*/ 1 h 26"/>
                  <a:gd name="T18" fmla="*/ 269 w 282"/>
                  <a:gd name="T19" fmla="*/ 0 h 26"/>
                  <a:gd name="T20" fmla="*/ 13 w 282"/>
                  <a:gd name="T21" fmla="*/ 0 h 26"/>
                  <a:gd name="T22" fmla="*/ 9 w 282"/>
                  <a:gd name="T23" fmla="*/ 1 h 26"/>
                  <a:gd name="T24" fmla="*/ 4 w 282"/>
                  <a:gd name="T25" fmla="*/ 5 h 26"/>
                  <a:gd name="T26" fmla="*/ 1 w 282"/>
                  <a:gd name="T27" fmla="*/ 9 h 26"/>
                  <a:gd name="T28" fmla="*/ 0 w 282"/>
                  <a:gd name="T29" fmla="*/ 13 h 26"/>
                  <a:gd name="T30" fmla="*/ 1 w 282"/>
                  <a:gd name="T31" fmla="*/ 18 h 26"/>
                  <a:gd name="T32" fmla="*/ 4 w 282"/>
                  <a:gd name="T33" fmla="*/ 23 h 26"/>
                  <a:gd name="T34" fmla="*/ 9 w 282"/>
                  <a:gd name="T35" fmla="*/ 25 h 26"/>
                  <a:gd name="T36" fmla="*/ 13 w 282"/>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26">
                    <a:moveTo>
                      <a:pt x="13" y="26"/>
                    </a:moveTo>
                    <a:lnTo>
                      <a:pt x="269" y="26"/>
                    </a:lnTo>
                    <a:lnTo>
                      <a:pt x="275" y="25"/>
                    </a:lnTo>
                    <a:lnTo>
                      <a:pt x="279" y="23"/>
                    </a:lnTo>
                    <a:lnTo>
                      <a:pt x="281" y="18"/>
                    </a:lnTo>
                    <a:lnTo>
                      <a:pt x="282" y="13"/>
                    </a:lnTo>
                    <a:lnTo>
                      <a:pt x="281" y="9"/>
                    </a:lnTo>
                    <a:lnTo>
                      <a:pt x="279" y="5"/>
                    </a:lnTo>
                    <a:lnTo>
                      <a:pt x="275" y="1"/>
                    </a:lnTo>
                    <a:lnTo>
                      <a:pt x="269" y="0"/>
                    </a:lnTo>
                    <a:lnTo>
                      <a:pt x="13" y="0"/>
                    </a:lnTo>
                    <a:lnTo>
                      <a:pt x="9" y="1"/>
                    </a:lnTo>
                    <a:lnTo>
                      <a:pt x="4" y="5"/>
                    </a:lnTo>
                    <a:lnTo>
                      <a:pt x="1" y="9"/>
                    </a:lnTo>
                    <a:lnTo>
                      <a:pt x="0" y="13"/>
                    </a:lnTo>
                    <a:lnTo>
                      <a:pt x="1" y="18"/>
                    </a:lnTo>
                    <a:lnTo>
                      <a:pt x="4" y="23"/>
                    </a:lnTo>
                    <a:lnTo>
                      <a:pt x="9" y="25"/>
                    </a:ln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grpSp>
      </p:grpSp>
      <p:grpSp>
        <p:nvGrpSpPr>
          <p:cNvPr id="6" name="Group 5">
            <a:extLst>
              <a:ext uri="{FF2B5EF4-FFF2-40B4-BE49-F238E27FC236}">
                <a16:creationId xmlns:a16="http://schemas.microsoft.com/office/drawing/2014/main" id="{EE8BBB02-CFEA-E344-A744-65B12429D3F8}"/>
              </a:ext>
            </a:extLst>
          </p:cNvPr>
          <p:cNvGrpSpPr/>
          <p:nvPr/>
        </p:nvGrpSpPr>
        <p:grpSpPr>
          <a:xfrm>
            <a:off x="680697" y="1483360"/>
            <a:ext cx="2327275" cy="1218140"/>
            <a:chOff x="680697" y="1483360"/>
            <a:chExt cx="2327275" cy="1218140"/>
          </a:xfrm>
        </p:grpSpPr>
        <p:sp>
          <p:nvSpPr>
            <p:cNvPr id="15" name="Oval 14">
              <a:extLst>
                <a:ext uri="{FF2B5EF4-FFF2-40B4-BE49-F238E27FC236}">
                  <a16:creationId xmlns:a16="http://schemas.microsoft.com/office/drawing/2014/main" id="{7C1F2064-8172-4A5D-AFF6-D9DEC098466D}"/>
                </a:ext>
              </a:extLst>
            </p:cNvPr>
            <p:cNvSpPr/>
            <p:nvPr/>
          </p:nvSpPr>
          <p:spPr>
            <a:xfrm>
              <a:off x="1399834" y="1483360"/>
              <a:ext cx="889000" cy="889000"/>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37" name="TextBox 36">
              <a:extLst>
                <a:ext uri="{FF2B5EF4-FFF2-40B4-BE49-F238E27FC236}">
                  <a16:creationId xmlns:a16="http://schemas.microsoft.com/office/drawing/2014/main" id="{877C2574-4BF1-4B8C-9F9D-8B85BE70CCDF}"/>
                </a:ext>
              </a:extLst>
            </p:cNvPr>
            <p:cNvSpPr txBox="1"/>
            <p:nvPr/>
          </p:nvSpPr>
          <p:spPr>
            <a:xfrm>
              <a:off x="680697" y="2455279"/>
              <a:ext cx="2327275" cy="246221"/>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Data Extraction</a:t>
              </a:r>
              <a:endParaRPr lang="id-ID" sz="1600" b="1" dirty="0">
                <a:solidFill>
                  <a:schemeClr val="tx1">
                    <a:lumMod val="75000"/>
                    <a:lumOff val="25000"/>
                  </a:schemeClr>
                </a:solidFill>
                <a:latin typeface="Chalkboard SE" panose="03050602040202020205" pitchFamily="66" charset="77"/>
              </a:endParaRPr>
            </a:p>
          </p:txBody>
        </p:sp>
        <p:grpSp>
          <p:nvGrpSpPr>
            <p:cNvPr id="93" name="Group 92">
              <a:extLst>
                <a:ext uri="{FF2B5EF4-FFF2-40B4-BE49-F238E27FC236}">
                  <a16:creationId xmlns:a16="http://schemas.microsoft.com/office/drawing/2014/main" id="{A7856214-5BB0-4777-BF40-2D6ECAF3732D}"/>
                </a:ext>
              </a:extLst>
            </p:cNvPr>
            <p:cNvGrpSpPr/>
            <p:nvPr/>
          </p:nvGrpSpPr>
          <p:grpSpPr>
            <a:xfrm>
              <a:off x="1701459" y="1784985"/>
              <a:ext cx="285750" cy="285750"/>
              <a:chOff x="4891088" y="1930401"/>
              <a:chExt cx="285750" cy="285750"/>
            </a:xfrm>
            <a:solidFill>
              <a:schemeClr val="bg1"/>
            </a:solidFill>
          </p:grpSpPr>
          <p:sp>
            <p:nvSpPr>
              <p:cNvPr id="94" name="Freeform 42">
                <a:extLst>
                  <a:ext uri="{FF2B5EF4-FFF2-40B4-BE49-F238E27FC236}">
                    <a16:creationId xmlns:a16="http://schemas.microsoft.com/office/drawing/2014/main" id="{EFD4E3BC-A528-41FB-8177-90C521AEF9EF}"/>
                  </a:ext>
                </a:extLst>
              </p:cNvPr>
              <p:cNvSpPr>
                <a:spLocks noEditPoints="1"/>
              </p:cNvSpPr>
              <p:nvPr/>
            </p:nvSpPr>
            <p:spPr bwMode="auto">
              <a:xfrm>
                <a:off x="4919663" y="2139951"/>
                <a:ext cx="47625" cy="47625"/>
              </a:xfrm>
              <a:custGeom>
                <a:avLst/>
                <a:gdLst>
                  <a:gd name="T0" fmla="*/ 66 w 151"/>
                  <a:gd name="T1" fmla="*/ 119 h 150"/>
                  <a:gd name="T2" fmla="*/ 50 w 151"/>
                  <a:gd name="T3" fmla="*/ 112 h 150"/>
                  <a:gd name="T4" fmla="*/ 39 w 151"/>
                  <a:gd name="T5" fmla="*/ 101 h 150"/>
                  <a:gd name="T6" fmla="*/ 31 w 151"/>
                  <a:gd name="T7" fmla="*/ 84 h 150"/>
                  <a:gd name="T8" fmla="*/ 31 w 151"/>
                  <a:gd name="T9" fmla="*/ 66 h 150"/>
                  <a:gd name="T10" fmla="*/ 39 w 151"/>
                  <a:gd name="T11" fmla="*/ 50 h 150"/>
                  <a:gd name="T12" fmla="*/ 50 w 151"/>
                  <a:gd name="T13" fmla="*/ 37 h 150"/>
                  <a:gd name="T14" fmla="*/ 66 w 151"/>
                  <a:gd name="T15" fmla="*/ 31 h 150"/>
                  <a:gd name="T16" fmla="*/ 85 w 151"/>
                  <a:gd name="T17" fmla="*/ 31 h 150"/>
                  <a:gd name="T18" fmla="*/ 101 w 151"/>
                  <a:gd name="T19" fmla="*/ 37 h 150"/>
                  <a:gd name="T20" fmla="*/ 112 w 151"/>
                  <a:gd name="T21" fmla="*/ 50 h 150"/>
                  <a:gd name="T22" fmla="*/ 120 w 151"/>
                  <a:gd name="T23" fmla="*/ 66 h 150"/>
                  <a:gd name="T24" fmla="*/ 120 w 151"/>
                  <a:gd name="T25" fmla="*/ 84 h 150"/>
                  <a:gd name="T26" fmla="*/ 112 w 151"/>
                  <a:gd name="T27" fmla="*/ 101 h 150"/>
                  <a:gd name="T28" fmla="*/ 101 w 151"/>
                  <a:gd name="T29" fmla="*/ 112 h 150"/>
                  <a:gd name="T30" fmla="*/ 85 w 151"/>
                  <a:gd name="T31" fmla="*/ 119 h 150"/>
                  <a:gd name="T32" fmla="*/ 76 w 151"/>
                  <a:gd name="T33" fmla="*/ 120 h 150"/>
                  <a:gd name="T34" fmla="*/ 67 w 151"/>
                  <a:gd name="T35" fmla="*/ 0 h 150"/>
                  <a:gd name="T36" fmla="*/ 53 w 151"/>
                  <a:gd name="T37" fmla="*/ 3 h 150"/>
                  <a:gd name="T38" fmla="*/ 40 w 151"/>
                  <a:gd name="T39" fmla="*/ 8 h 150"/>
                  <a:gd name="T40" fmla="*/ 28 w 151"/>
                  <a:gd name="T41" fmla="*/ 17 h 150"/>
                  <a:gd name="T42" fmla="*/ 17 w 151"/>
                  <a:gd name="T43" fmla="*/ 28 h 150"/>
                  <a:gd name="T44" fmla="*/ 10 w 151"/>
                  <a:gd name="T45" fmla="*/ 40 h 150"/>
                  <a:gd name="T46" fmla="*/ 4 w 151"/>
                  <a:gd name="T47" fmla="*/ 52 h 150"/>
                  <a:gd name="T48" fmla="*/ 1 w 151"/>
                  <a:gd name="T49" fmla="*/ 67 h 150"/>
                  <a:gd name="T50" fmla="*/ 1 w 151"/>
                  <a:gd name="T51" fmla="*/ 82 h 150"/>
                  <a:gd name="T52" fmla="*/ 4 w 151"/>
                  <a:gd name="T53" fmla="*/ 97 h 150"/>
                  <a:gd name="T54" fmla="*/ 10 w 151"/>
                  <a:gd name="T55" fmla="*/ 111 h 150"/>
                  <a:gd name="T56" fmla="*/ 17 w 151"/>
                  <a:gd name="T57" fmla="*/ 123 h 150"/>
                  <a:gd name="T58" fmla="*/ 28 w 151"/>
                  <a:gd name="T59" fmla="*/ 133 h 150"/>
                  <a:gd name="T60" fmla="*/ 40 w 151"/>
                  <a:gd name="T61" fmla="*/ 141 h 150"/>
                  <a:gd name="T62" fmla="*/ 53 w 151"/>
                  <a:gd name="T63" fmla="*/ 147 h 150"/>
                  <a:gd name="T64" fmla="*/ 67 w 151"/>
                  <a:gd name="T65" fmla="*/ 150 h 150"/>
                  <a:gd name="T66" fmla="*/ 83 w 151"/>
                  <a:gd name="T67" fmla="*/ 150 h 150"/>
                  <a:gd name="T68" fmla="*/ 97 w 151"/>
                  <a:gd name="T69" fmla="*/ 147 h 150"/>
                  <a:gd name="T70" fmla="*/ 111 w 151"/>
                  <a:gd name="T71" fmla="*/ 141 h 150"/>
                  <a:gd name="T72" fmla="*/ 123 w 151"/>
                  <a:gd name="T73" fmla="*/ 133 h 150"/>
                  <a:gd name="T74" fmla="*/ 134 w 151"/>
                  <a:gd name="T75" fmla="*/ 123 h 150"/>
                  <a:gd name="T76" fmla="*/ 141 w 151"/>
                  <a:gd name="T77" fmla="*/ 111 h 150"/>
                  <a:gd name="T78" fmla="*/ 148 w 151"/>
                  <a:gd name="T79" fmla="*/ 97 h 150"/>
                  <a:gd name="T80" fmla="*/ 150 w 151"/>
                  <a:gd name="T81" fmla="*/ 82 h 150"/>
                  <a:gd name="T82" fmla="*/ 150 w 151"/>
                  <a:gd name="T83" fmla="*/ 67 h 150"/>
                  <a:gd name="T84" fmla="*/ 148 w 151"/>
                  <a:gd name="T85" fmla="*/ 52 h 150"/>
                  <a:gd name="T86" fmla="*/ 141 w 151"/>
                  <a:gd name="T87" fmla="*/ 40 h 150"/>
                  <a:gd name="T88" fmla="*/ 134 w 151"/>
                  <a:gd name="T89" fmla="*/ 28 h 150"/>
                  <a:gd name="T90" fmla="*/ 123 w 151"/>
                  <a:gd name="T91" fmla="*/ 17 h 150"/>
                  <a:gd name="T92" fmla="*/ 111 w 151"/>
                  <a:gd name="T93" fmla="*/ 8 h 150"/>
                  <a:gd name="T94" fmla="*/ 97 w 151"/>
                  <a:gd name="T95" fmla="*/ 3 h 150"/>
                  <a:gd name="T96" fmla="*/ 83 w 151"/>
                  <a:gd name="T97" fmla="*/ 0 h 150"/>
                  <a:gd name="T98" fmla="*/ 76 w 151"/>
                  <a:gd name="T9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1" h="150">
                    <a:moveTo>
                      <a:pt x="76" y="120"/>
                    </a:moveTo>
                    <a:lnTo>
                      <a:pt x="66" y="119"/>
                    </a:lnTo>
                    <a:lnTo>
                      <a:pt x="58" y="117"/>
                    </a:lnTo>
                    <a:lnTo>
                      <a:pt x="50" y="112"/>
                    </a:lnTo>
                    <a:lnTo>
                      <a:pt x="44" y="107"/>
                    </a:lnTo>
                    <a:lnTo>
                      <a:pt x="39" y="101"/>
                    </a:lnTo>
                    <a:lnTo>
                      <a:pt x="34" y="93"/>
                    </a:lnTo>
                    <a:lnTo>
                      <a:pt x="31" y="84"/>
                    </a:lnTo>
                    <a:lnTo>
                      <a:pt x="30" y="75"/>
                    </a:lnTo>
                    <a:lnTo>
                      <a:pt x="31" y="66"/>
                    </a:lnTo>
                    <a:lnTo>
                      <a:pt x="34" y="58"/>
                    </a:lnTo>
                    <a:lnTo>
                      <a:pt x="39" y="50"/>
                    </a:lnTo>
                    <a:lnTo>
                      <a:pt x="44" y="43"/>
                    </a:lnTo>
                    <a:lnTo>
                      <a:pt x="50" y="37"/>
                    </a:lnTo>
                    <a:lnTo>
                      <a:pt x="58" y="33"/>
                    </a:lnTo>
                    <a:lnTo>
                      <a:pt x="66" y="31"/>
                    </a:lnTo>
                    <a:lnTo>
                      <a:pt x="76" y="30"/>
                    </a:lnTo>
                    <a:lnTo>
                      <a:pt x="85" y="31"/>
                    </a:lnTo>
                    <a:lnTo>
                      <a:pt x="93" y="33"/>
                    </a:lnTo>
                    <a:lnTo>
                      <a:pt x="101" y="37"/>
                    </a:lnTo>
                    <a:lnTo>
                      <a:pt x="107" y="43"/>
                    </a:lnTo>
                    <a:lnTo>
                      <a:pt x="112" y="50"/>
                    </a:lnTo>
                    <a:lnTo>
                      <a:pt x="117" y="58"/>
                    </a:lnTo>
                    <a:lnTo>
                      <a:pt x="120" y="66"/>
                    </a:lnTo>
                    <a:lnTo>
                      <a:pt x="121" y="75"/>
                    </a:lnTo>
                    <a:lnTo>
                      <a:pt x="120" y="84"/>
                    </a:lnTo>
                    <a:lnTo>
                      <a:pt x="117" y="92"/>
                    </a:lnTo>
                    <a:lnTo>
                      <a:pt x="112" y="101"/>
                    </a:lnTo>
                    <a:lnTo>
                      <a:pt x="107" y="107"/>
                    </a:lnTo>
                    <a:lnTo>
                      <a:pt x="101" y="112"/>
                    </a:lnTo>
                    <a:lnTo>
                      <a:pt x="93" y="117"/>
                    </a:lnTo>
                    <a:lnTo>
                      <a:pt x="85" y="119"/>
                    </a:lnTo>
                    <a:lnTo>
                      <a:pt x="76" y="120"/>
                    </a:lnTo>
                    <a:lnTo>
                      <a:pt x="76" y="120"/>
                    </a:lnTo>
                    <a:close/>
                    <a:moveTo>
                      <a:pt x="76" y="0"/>
                    </a:moveTo>
                    <a:lnTo>
                      <a:pt x="67" y="0"/>
                    </a:lnTo>
                    <a:lnTo>
                      <a:pt x="60" y="1"/>
                    </a:lnTo>
                    <a:lnTo>
                      <a:pt x="53" y="3"/>
                    </a:lnTo>
                    <a:lnTo>
                      <a:pt x="46" y="5"/>
                    </a:lnTo>
                    <a:lnTo>
                      <a:pt x="40" y="8"/>
                    </a:lnTo>
                    <a:lnTo>
                      <a:pt x="33" y="13"/>
                    </a:lnTo>
                    <a:lnTo>
                      <a:pt x="28" y="17"/>
                    </a:lnTo>
                    <a:lnTo>
                      <a:pt x="22" y="22"/>
                    </a:lnTo>
                    <a:lnTo>
                      <a:pt x="17" y="28"/>
                    </a:lnTo>
                    <a:lnTo>
                      <a:pt x="13" y="33"/>
                    </a:lnTo>
                    <a:lnTo>
                      <a:pt x="10" y="40"/>
                    </a:lnTo>
                    <a:lnTo>
                      <a:pt x="6" y="46"/>
                    </a:lnTo>
                    <a:lnTo>
                      <a:pt x="4" y="52"/>
                    </a:lnTo>
                    <a:lnTo>
                      <a:pt x="2" y="60"/>
                    </a:lnTo>
                    <a:lnTo>
                      <a:pt x="1" y="67"/>
                    </a:lnTo>
                    <a:lnTo>
                      <a:pt x="0" y="75"/>
                    </a:lnTo>
                    <a:lnTo>
                      <a:pt x="1" y="82"/>
                    </a:lnTo>
                    <a:lnTo>
                      <a:pt x="2" y="90"/>
                    </a:lnTo>
                    <a:lnTo>
                      <a:pt x="4" y="97"/>
                    </a:lnTo>
                    <a:lnTo>
                      <a:pt x="6" y="104"/>
                    </a:lnTo>
                    <a:lnTo>
                      <a:pt x="10" y="111"/>
                    </a:lnTo>
                    <a:lnTo>
                      <a:pt x="13" y="117"/>
                    </a:lnTo>
                    <a:lnTo>
                      <a:pt x="17" y="123"/>
                    </a:lnTo>
                    <a:lnTo>
                      <a:pt x="22" y="128"/>
                    </a:lnTo>
                    <a:lnTo>
                      <a:pt x="28" y="133"/>
                    </a:lnTo>
                    <a:lnTo>
                      <a:pt x="33" y="137"/>
                    </a:lnTo>
                    <a:lnTo>
                      <a:pt x="40" y="141"/>
                    </a:lnTo>
                    <a:lnTo>
                      <a:pt x="46" y="144"/>
                    </a:lnTo>
                    <a:lnTo>
                      <a:pt x="53" y="147"/>
                    </a:lnTo>
                    <a:lnTo>
                      <a:pt x="60" y="149"/>
                    </a:lnTo>
                    <a:lnTo>
                      <a:pt x="67" y="150"/>
                    </a:lnTo>
                    <a:lnTo>
                      <a:pt x="76" y="150"/>
                    </a:lnTo>
                    <a:lnTo>
                      <a:pt x="83" y="150"/>
                    </a:lnTo>
                    <a:lnTo>
                      <a:pt x="91" y="149"/>
                    </a:lnTo>
                    <a:lnTo>
                      <a:pt x="97" y="147"/>
                    </a:lnTo>
                    <a:lnTo>
                      <a:pt x="105" y="144"/>
                    </a:lnTo>
                    <a:lnTo>
                      <a:pt x="111" y="141"/>
                    </a:lnTo>
                    <a:lnTo>
                      <a:pt x="118" y="137"/>
                    </a:lnTo>
                    <a:lnTo>
                      <a:pt x="123" y="133"/>
                    </a:lnTo>
                    <a:lnTo>
                      <a:pt x="128" y="128"/>
                    </a:lnTo>
                    <a:lnTo>
                      <a:pt x="134" y="123"/>
                    </a:lnTo>
                    <a:lnTo>
                      <a:pt x="138" y="117"/>
                    </a:lnTo>
                    <a:lnTo>
                      <a:pt x="141" y="111"/>
                    </a:lnTo>
                    <a:lnTo>
                      <a:pt x="144" y="104"/>
                    </a:lnTo>
                    <a:lnTo>
                      <a:pt x="148" y="97"/>
                    </a:lnTo>
                    <a:lnTo>
                      <a:pt x="149" y="90"/>
                    </a:lnTo>
                    <a:lnTo>
                      <a:pt x="150" y="82"/>
                    </a:lnTo>
                    <a:lnTo>
                      <a:pt x="151" y="75"/>
                    </a:lnTo>
                    <a:lnTo>
                      <a:pt x="150" y="67"/>
                    </a:lnTo>
                    <a:lnTo>
                      <a:pt x="149" y="60"/>
                    </a:lnTo>
                    <a:lnTo>
                      <a:pt x="148" y="52"/>
                    </a:lnTo>
                    <a:lnTo>
                      <a:pt x="144" y="46"/>
                    </a:lnTo>
                    <a:lnTo>
                      <a:pt x="141" y="40"/>
                    </a:lnTo>
                    <a:lnTo>
                      <a:pt x="138" y="33"/>
                    </a:lnTo>
                    <a:lnTo>
                      <a:pt x="134" y="28"/>
                    </a:lnTo>
                    <a:lnTo>
                      <a:pt x="128" y="22"/>
                    </a:lnTo>
                    <a:lnTo>
                      <a:pt x="123" y="17"/>
                    </a:lnTo>
                    <a:lnTo>
                      <a:pt x="118" y="13"/>
                    </a:lnTo>
                    <a:lnTo>
                      <a:pt x="111" y="8"/>
                    </a:lnTo>
                    <a:lnTo>
                      <a:pt x="105" y="6"/>
                    </a:lnTo>
                    <a:lnTo>
                      <a:pt x="97" y="3"/>
                    </a:lnTo>
                    <a:lnTo>
                      <a:pt x="91" y="1"/>
                    </a:lnTo>
                    <a:lnTo>
                      <a:pt x="83" y="0"/>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5" name="Freeform 43">
                <a:extLst>
                  <a:ext uri="{FF2B5EF4-FFF2-40B4-BE49-F238E27FC236}">
                    <a16:creationId xmlns:a16="http://schemas.microsoft.com/office/drawing/2014/main" id="{1DCF5E29-04D1-4A6A-BB75-D2B39D86D692}"/>
                  </a:ext>
                </a:extLst>
              </p:cNvPr>
              <p:cNvSpPr>
                <a:spLocks/>
              </p:cNvSpPr>
              <p:nvPr/>
            </p:nvSpPr>
            <p:spPr bwMode="auto">
              <a:xfrm>
                <a:off x="4891088" y="2197101"/>
                <a:ext cx="19050" cy="19050"/>
              </a:xfrm>
              <a:custGeom>
                <a:avLst/>
                <a:gdLst>
                  <a:gd name="T0" fmla="*/ 30 w 59"/>
                  <a:gd name="T1" fmla="*/ 0 h 60"/>
                  <a:gd name="T2" fmla="*/ 24 w 59"/>
                  <a:gd name="T3" fmla="*/ 1 h 60"/>
                  <a:gd name="T4" fmla="*/ 18 w 59"/>
                  <a:gd name="T5" fmla="*/ 2 h 60"/>
                  <a:gd name="T6" fmla="*/ 13 w 59"/>
                  <a:gd name="T7" fmla="*/ 5 h 60"/>
                  <a:gd name="T8" fmla="*/ 9 w 59"/>
                  <a:gd name="T9" fmla="*/ 8 h 60"/>
                  <a:gd name="T10" fmla="*/ 5 w 59"/>
                  <a:gd name="T11" fmla="*/ 14 h 60"/>
                  <a:gd name="T12" fmla="*/ 2 w 59"/>
                  <a:gd name="T13" fmla="*/ 18 h 60"/>
                  <a:gd name="T14" fmla="*/ 1 w 59"/>
                  <a:gd name="T15" fmla="*/ 23 h 60"/>
                  <a:gd name="T16" fmla="*/ 0 w 59"/>
                  <a:gd name="T17" fmla="*/ 30 h 60"/>
                  <a:gd name="T18" fmla="*/ 1 w 59"/>
                  <a:gd name="T19" fmla="*/ 35 h 60"/>
                  <a:gd name="T20" fmla="*/ 2 w 59"/>
                  <a:gd name="T21" fmla="*/ 42 h 60"/>
                  <a:gd name="T22" fmla="*/ 5 w 59"/>
                  <a:gd name="T23" fmla="*/ 46 h 60"/>
                  <a:gd name="T24" fmla="*/ 9 w 59"/>
                  <a:gd name="T25" fmla="*/ 50 h 60"/>
                  <a:gd name="T26" fmla="*/ 13 w 59"/>
                  <a:gd name="T27" fmla="*/ 54 h 60"/>
                  <a:gd name="T28" fmla="*/ 18 w 59"/>
                  <a:gd name="T29" fmla="*/ 56 h 60"/>
                  <a:gd name="T30" fmla="*/ 24 w 59"/>
                  <a:gd name="T31" fmla="*/ 59 h 60"/>
                  <a:gd name="T32" fmla="*/ 30 w 59"/>
                  <a:gd name="T33" fmla="*/ 60 h 60"/>
                  <a:gd name="T34" fmla="*/ 35 w 59"/>
                  <a:gd name="T35" fmla="*/ 59 h 60"/>
                  <a:gd name="T36" fmla="*/ 42 w 59"/>
                  <a:gd name="T37" fmla="*/ 56 h 60"/>
                  <a:gd name="T38" fmla="*/ 46 w 59"/>
                  <a:gd name="T39" fmla="*/ 54 h 60"/>
                  <a:gd name="T40" fmla="*/ 50 w 59"/>
                  <a:gd name="T41" fmla="*/ 50 h 60"/>
                  <a:gd name="T42" fmla="*/ 55 w 59"/>
                  <a:gd name="T43" fmla="*/ 46 h 60"/>
                  <a:gd name="T44" fmla="*/ 57 w 59"/>
                  <a:gd name="T45" fmla="*/ 42 h 60"/>
                  <a:gd name="T46" fmla="*/ 59 w 59"/>
                  <a:gd name="T47" fmla="*/ 35 h 60"/>
                  <a:gd name="T48" fmla="*/ 59 w 59"/>
                  <a:gd name="T49" fmla="*/ 30 h 60"/>
                  <a:gd name="T50" fmla="*/ 59 w 59"/>
                  <a:gd name="T51" fmla="*/ 23 h 60"/>
                  <a:gd name="T52" fmla="*/ 57 w 59"/>
                  <a:gd name="T53" fmla="*/ 18 h 60"/>
                  <a:gd name="T54" fmla="*/ 55 w 59"/>
                  <a:gd name="T55" fmla="*/ 14 h 60"/>
                  <a:gd name="T56" fmla="*/ 50 w 59"/>
                  <a:gd name="T57" fmla="*/ 8 h 60"/>
                  <a:gd name="T58" fmla="*/ 46 w 59"/>
                  <a:gd name="T59" fmla="*/ 5 h 60"/>
                  <a:gd name="T60" fmla="*/ 42 w 59"/>
                  <a:gd name="T61" fmla="*/ 3 h 60"/>
                  <a:gd name="T62" fmla="*/ 35 w 59"/>
                  <a:gd name="T63" fmla="*/ 1 h 60"/>
                  <a:gd name="T64" fmla="*/ 30 w 59"/>
                  <a:gd name="T65" fmla="*/ 0 h 60"/>
                  <a:gd name="T66" fmla="*/ 30 w 59"/>
                  <a:gd name="T6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60">
                    <a:moveTo>
                      <a:pt x="30" y="0"/>
                    </a:moveTo>
                    <a:lnTo>
                      <a:pt x="24" y="1"/>
                    </a:lnTo>
                    <a:lnTo>
                      <a:pt x="18" y="2"/>
                    </a:lnTo>
                    <a:lnTo>
                      <a:pt x="13" y="5"/>
                    </a:lnTo>
                    <a:lnTo>
                      <a:pt x="9" y="8"/>
                    </a:lnTo>
                    <a:lnTo>
                      <a:pt x="5" y="14"/>
                    </a:lnTo>
                    <a:lnTo>
                      <a:pt x="2" y="18"/>
                    </a:lnTo>
                    <a:lnTo>
                      <a:pt x="1" y="23"/>
                    </a:lnTo>
                    <a:lnTo>
                      <a:pt x="0" y="30"/>
                    </a:lnTo>
                    <a:lnTo>
                      <a:pt x="1" y="35"/>
                    </a:lnTo>
                    <a:lnTo>
                      <a:pt x="2" y="42"/>
                    </a:lnTo>
                    <a:lnTo>
                      <a:pt x="5" y="46"/>
                    </a:lnTo>
                    <a:lnTo>
                      <a:pt x="9" y="50"/>
                    </a:lnTo>
                    <a:lnTo>
                      <a:pt x="13" y="54"/>
                    </a:lnTo>
                    <a:lnTo>
                      <a:pt x="18" y="56"/>
                    </a:lnTo>
                    <a:lnTo>
                      <a:pt x="24" y="59"/>
                    </a:lnTo>
                    <a:lnTo>
                      <a:pt x="30" y="60"/>
                    </a:lnTo>
                    <a:lnTo>
                      <a:pt x="35" y="59"/>
                    </a:lnTo>
                    <a:lnTo>
                      <a:pt x="42" y="56"/>
                    </a:lnTo>
                    <a:lnTo>
                      <a:pt x="46" y="54"/>
                    </a:lnTo>
                    <a:lnTo>
                      <a:pt x="50" y="50"/>
                    </a:lnTo>
                    <a:lnTo>
                      <a:pt x="55" y="46"/>
                    </a:lnTo>
                    <a:lnTo>
                      <a:pt x="57" y="42"/>
                    </a:lnTo>
                    <a:lnTo>
                      <a:pt x="59" y="35"/>
                    </a:lnTo>
                    <a:lnTo>
                      <a:pt x="59" y="30"/>
                    </a:lnTo>
                    <a:lnTo>
                      <a:pt x="59" y="23"/>
                    </a:lnTo>
                    <a:lnTo>
                      <a:pt x="57" y="18"/>
                    </a:lnTo>
                    <a:lnTo>
                      <a:pt x="55" y="14"/>
                    </a:lnTo>
                    <a:lnTo>
                      <a:pt x="50" y="8"/>
                    </a:lnTo>
                    <a:lnTo>
                      <a:pt x="46" y="5"/>
                    </a:lnTo>
                    <a:lnTo>
                      <a:pt x="42" y="3"/>
                    </a:lnTo>
                    <a:lnTo>
                      <a:pt x="35" y="1"/>
                    </a:lnTo>
                    <a:lnTo>
                      <a:pt x="30"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6" name="Freeform 44">
                <a:extLst>
                  <a:ext uri="{FF2B5EF4-FFF2-40B4-BE49-F238E27FC236}">
                    <a16:creationId xmlns:a16="http://schemas.microsoft.com/office/drawing/2014/main" id="{C5E6CABB-DE30-4D42-B3F7-D8B8975CF720}"/>
                  </a:ext>
                </a:extLst>
              </p:cNvPr>
              <p:cNvSpPr>
                <a:spLocks noEditPoints="1"/>
              </p:cNvSpPr>
              <p:nvPr/>
            </p:nvSpPr>
            <p:spPr bwMode="auto">
              <a:xfrm>
                <a:off x="4891088" y="1930401"/>
                <a:ext cx="285750" cy="212725"/>
              </a:xfrm>
              <a:custGeom>
                <a:avLst/>
                <a:gdLst>
                  <a:gd name="T0" fmla="*/ 542 w 901"/>
                  <a:gd name="T1" fmla="*/ 588 h 669"/>
                  <a:gd name="T2" fmla="*/ 460 w 901"/>
                  <a:gd name="T3" fmla="*/ 632 h 669"/>
                  <a:gd name="T4" fmla="*/ 375 w 901"/>
                  <a:gd name="T5" fmla="*/ 635 h 669"/>
                  <a:gd name="T6" fmla="*/ 308 w 901"/>
                  <a:gd name="T7" fmla="*/ 611 h 669"/>
                  <a:gd name="T8" fmla="*/ 255 w 901"/>
                  <a:gd name="T9" fmla="*/ 562 h 669"/>
                  <a:gd name="T10" fmla="*/ 208 w 901"/>
                  <a:gd name="T11" fmla="*/ 545 h 669"/>
                  <a:gd name="T12" fmla="*/ 102 w 901"/>
                  <a:gd name="T13" fmla="*/ 500 h 669"/>
                  <a:gd name="T14" fmla="*/ 39 w 901"/>
                  <a:gd name="T15" fmla="*/ 404 h 669"/>
                  <a:gd name="T16" fmla="*/ 39 w 901"/>
                  <a:gd name="T17" fmla="*/ 284 h 669"/>
                  <a:gd name="T18" fmla="*/ 102 w 901"/>
                  <a:gd name="T19" fmla="*/ 188 h 669"/>
                  <a:gd name="T20" fmla="*/ 208 w 901"/>
                  <a:gd name="T21" fmla="*/ 143 h 669"/>
                  <a:gd name="T22" fmla="*/ 302 w 901"/>
                  <a:gd name="T23" fmla="*/ 157 h 669"/>
                  <a:gd name="T24" fmla="*/ 374 w 901"/>
                  <a:gd name="T25" fmla="*/ 158 h 669"/>
                  <a:gd name="T26" fmla="*/ 450 w 901"/>
                  <a:gd name="T27" fmla="*/ 79 h 669"/>
                  <a:gd name="T28" fmla="*/ 549 w 901"/>
                  <a:gd name="T29" fmla="*/ 36 h 669"/>
                  <a:gd name="T30" fmla="*/ 645 w 901"/>
                  <a:gd name="T31" fmla="*/ 34 h 669"/>
                  <a:gd name="T32" fmla="*/ 721 w 901"/>
                  <a:gd name="T33" fmla="*/ 57 h 669"/>
                  <a:gd name="T34" fmla="*/ 784 w 901"/>
                  <a:gd name="T35" fmla="*/ 103 h 669"/>
                  <a:gd name="T36" fmla="*/ 834 w 901"/>
                  <a:gd name="T37" fmla="*/ 167 h 669"/>
                  <a:gd name="T38" fmla="*/ 863 w 901"/>
                  <a:gd name="T39" fmla="*/ 244 h 669"/>
                  <a:gd name="T40" fmla="*/ 871 w 901"/>
                  <a:gd name="T41" fmla="*/ 330 h 669"/>
                  <a:gd name="T42" fmla="*/ 855 w 901"/>
                  <a:gd name="T43" fmla="*/ 413 h 669"/>
                  <a:gd name="T44" fmla="*/ 819 w 901"/>
                  <a:gd name="T45" fmla="*/ 484 h 669"/>
                  <a:gd name="T46" fmla="*/ 765 w 901"/>
                  <a:gd name="T47" fmla="*/ 541 h 669"/>
                  <a:gd name="T48" fmla="*/ 697 w 901"/>
                  <a:gd name="T49" fmla="*/ 579 h 669"/>
                  <a:gd name="T50" fmla="*/ 619 w 901"/>
                  <a:gd name="T51" fmla="*/ 596 h 669"/>
                  <a:gd name="T52" fmla="*/ 547 w 901"/>
                  <a:gd name="T53" fmla="*/ 6 h 669"/>
                  <a:gd name="T54" fmla="*/ 440 w 901"/>
                  <a:gd name="T55" fmla="*/ 49 h 669"/>
                  <a:gd name="T56" fmla="*/ 356 w 901"/>
                  <a:gd name="T57" fmla="*/ 129 h 669"/>
                  <a:gd name="T58" fmla="*/ 274 w 901"/>
                  <a:gd name="T59" fmla="*/ 116 h 669"/>
                  <a:gd name="T60" fmla="*/ 193 w 901"/>
                  <a:gd name="T61" fmla="*/ 114 h 669"/>
                  <a:gd name="T62" fmla="*/ 130 w 901"/>
                  <a:gd name="T63" fmla="*/ 134 h 669"/>
                  <a:gd name="T64" fmla="*/ 53 w 901"/>
                  <a:gd name="T65" fmla="*/ 196 h 669"/>
                  <a:gd name="T66" fmla="*/ 14 w 901"/>
                  <a:gd name="T67" fmla="*/ 264 h 669"/>
                  <a:gd name="T68" fmla="*/ 0 w 901"/>
                  <a:gd name="T69" fmla="*/ 332 h 669"/>
                  <a:gd name="T70" fmla="*/ 8 w 901"/>
                  <a:gd name="T71" fmla="*/ 402 h 669"/>
                  <a:gd name="T72" fmla="*/ 33 w 901"/>
                  <a:gd name="T73" fmla="*/ 464 h 669"/>
                  <a:gd name="T74" fmla="*/ 109 w 901"/>
                  <a:gd name="T75" fmla="*/ 542 h 669"/>
                  <a:gd name="T76" fmla="*/ 171 w 901"/>
                  <a:gd name="T77" fmla="*/ 569 h 669"/>
                  <a:gd name="T78" fmla="*/ 228 w 901"/>
                  <a:gd name="T79" fmla="*/ 576 h 669"/>
                  <a:gd name="T80" fmla="*/ 275 w 901"/>
                  <a:gd name="T81" fmla="*/ 623 h 669"/>
                  <a:gd name="T82" fmla="*/ 345 w 901"/>
                  <a:gd name="T83" fmla="*/ 660 h 669"/>
                  <a:gd name="T84" fmla="*/ 429 w 901"/>
                  <a:gd name="T85" fmla="*/ 668 h 669"/>
                  <a:gd name="T86" fmla="*/ 534 w 901"/>
                  <a:gd name="T87" fmla="*/ 632 h 669"/>
                  <a:gd name="T88" fmla="*/ 620 w 901"/>
                  <a:gd name="T89" fmla="*/ 626 h 669"/>
                  <a:gd name="T90" fmla="*/ 707 w 901"/>
                  <a:gd name="T91" fmla="*/ 607 h 669"/>
                  <a:gd name="T92" fmla="*/ 783 w 901"/>
                  <a:gd name="T93" fmla="*/ 565 h 669"/>
                  <a:gd name="T94" fmla="*/ 843 w 901"/>
                  <a:gd name="T95" fmla="*/ 503 h 669"/>
                  <a:gd name="T96" fmla="*/ 884 w 901"/>
                  <a:gd name="T97" fmla="*/ 423 h 669"/>
                  <a:gd name="T98" fmla="*/ 901 w 901"/>
                  <a:gd name="T99" fmla="*/ 331 h 669"/>
                  <a:gd name="T100" fmla="*/ 892 w 901"/>
                  <a:gd name="T101" fmla="*/ 236 h 669"/>
                  <a:gd name="T102" fmla="*/ 859 w 901"/>
                  <a:gd name="T103" fmla="*/ 150 h 669"/>
                  <a:gd name="T104" fmla="*/ 805 w 901"/>
                  <a:gd name="T105" fmla="*/ 81 h 669"/>
                  <a:gd name="T106" fmla="*/ 734 w 901"/>
                  <a:gd name="T107" fmla="*/ 31 h 669"/>
                  <a:gd name="T108" fmla="*/ 651 w 901"/>
                  <a:gd name="T109" fmla="*/ 4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1" h="669">
                    <a:moveTo>
                      <a:pt x="605" y="596"/>
                    </a:moveTo>
                    <a:lnTo>
                      <a:pt x="591" y="596"/>
                    </a:lnTo>
                    <a:lnTo>
                      <a:pt x="576" y="595"/>
                    </a:lnTo>
                    <a:lnTo>
                      <a:pt x="562" y="592"/>
                    </a:lnTo>
                    <a:lnTo>
                      <a:pt x="548" y="590"/>
                    </a:lnTo>
                    <a:lnTo>
                      <a:pt x="542" y="588"/>
                    </a:lnTo>
                    <a:lnTo>
                      <a:pt x="535" y="594"/>
                    </a:lnTo>
                    <a:lnTo>
                      <a:pt x="522" y="603"/>
                    </a:lnTo>
                    <a:lnTo>
                      <a:pt x="507" y="613"/>
                    </a:lnTo>
                    <a:lnTo>
                      <a:pt x="492" y="620"/>
                    </a:lnTo>
                    <a:lnTo>
                      <a:pt x="476" y="628"/>
                    </a:lnTo>
                    <a:lnTo>
                      <a:pt x="460" y="632"/>
                    </a:lnTo>
                    <a:lnTo>
                      <a:pt x="444" y="636"/>
                    </a:lnTo>
                    <a:lnTo>
                      <a:pt x="427" y="638"/>
                    </a:lnTo>
                    <a:lnTo>
                      <a:pt x="410" y="640"/>
                    </a:lnTo>
                    <a:lnTo>
                      <a:pt x="398" y="638"/>
                    </a:lnTo>
                    <a:lnTo>
                      <a:pt x="386" y="637"/>
                    </a:lnTo>
                    <a:lnTo>
                      <a:pt x="375" y="635"/>
                    </a:lnTo>
                    <a:lnTo>
                      <a:pt x="363" y="633"/>
                    </a:lnTo>
                    <a:lnTo>
                      <a:pt x="351" y="630"/>
                    </a:lnTo>
                    <a:lnTo>
                      <a:pt x="340" y="626"/>
                    </a:lnTo>
                    <a:lnTo>
                      <a:pt x="330" y="621"/>
                    </a:lnTo>
                    <a:lnTo>
                      <a:pt x="319" y="616"/>
                    </a:lnTo>
                    <a:lnTo>
                      <a:pt x="308" y="611"/>
                    </a:lnTo>
                    <a:lnTo>
                      <a:pt x="299" y="604"/>
                    </a:lnTo>
                    <a:lnTo>
                      <a:pt x="289" y="597"/>
                    </a:lnTo>
                    <a:lnTo>
                      <a:pt x="279" y="589"/>
                    </a:lnTo>
                    <a:lnTo>
                      <a:pt x="271" y="581"/>
                    </a:lnTo>
                    <a:lnTo>
                      <a:pt x="262" y="572"/>
                    </a:lnTo>
                    <a:lnTo>
                      <a:pt x="255" y="562"/>
                    </a:lnTo>
                    <a:lnTo>
                      <a:pt x="247" y="553"/>
                    </a:lnTo>
                    <a:lnTo>
                      <a:pt x="243" y="545"/>
                    </a:lnTo>
                    <a:lnTo>
                      <a:pt x="231" y="545"/>
                    </a:lnTo>
                    <a:lnTo>
                      <a:pt x="229" y="546"/>
                    </a:lnTo>
                    <a:lnTo>
                      <a:pt x="228" y="546"/>
                    </a:lnTo>
                    <a:lnTo>
                      <a:pt x="208" y="545"/>
                    </a:lnTo>
                    <a:lnTo>
                      <a:pt x="188" y="542"/>
                    </a:lnTo>
                    <a:lnTo>
                      <a:pt x="169" y="537"/>
                    </a:lnTo>
                    <a:lnTo>
                      <a:pt x="151" y="530"/>
                    </a:lnTo>
                    <a:lnTo>
                      <a:pt x="134" y="522"/>
                    </a:lnTo>
                    <a:lnTo>
                      <a:pt x="118" y="511"/>
                    </a:lnTo>
                    <a:lnTo>
                      <a:pt x="102" y="500"/>
                    </a:lnTo>
                    <a:lnTo>
                      <a:pt x="88" y="486"/>
                    </a:lnTo>
                    <a:lnTo>
                      <a:pt x="75" y="473"/>
                    </a:lnTo>
                    <a:lnTo>
                      <a:pt x="64" y="457"/>
                    </a:lnTo>
                    <a:lnTo>
                      <a:pt x="54" y="440"/>
                    </a:lnTo>
                    <a:lnTo>
                      <a:pt x="46" y="422"/>
                    </a:lnTo>
                    <a:lnTo>
                      <a:pt x="39" y="404"/>
                    </a:lnTo>
                    <a:lnTo>
                      <a:pt x="34" y="385"/>
                    </a:lnTo>
                    <a:lnTo>
                      <a:pt x="31" y="364"/>
                    </a:lnTo>
                    <a:lnTo>
                      <a:pt x="30" y="344"/>
                    </a:lnTo>
                    <a:lnTo>
                      <a:pt x="31" y="324"/>
                    </a:lnTo>
                    <a:lnTo>
                      <a:pt x="34" y="303"/>
                    </a:lnTo>
                    <a:lnTo>
                      <a:pt x="39" y="284"/>
                    </a:lnTo>
                    <a:lnTo>
                      <a:pt x="46" y="265"/>
                    </a:lnTo>
                    <a:lnTo>
                      <a:pt x="54" y="248"/>
                    </a:lnTo>
                    <a:lnTo>
                      <a:pt x="64" y="231"/>
                    </a:lnTo>
                    <a:lnTo>
                      <a:pt x="75" y="216"/>
                    </a:lnTo>
                    <a:lnTo>
                      <a:pt x="88" y="201"/>
                    </a:lnTo>
                    <a:lnTo>
                      <a:pt x="102" y="188"/>
                    </a:lnTo>
                    <a:lnTo>
                      <a:pt x="118" y="176"/>
                    </a:lnTo>
                    <a:lnTo>
                      <a:pt x="134" y="167"/>
                    </a:lnTo>
                    <a:lnTo>
                      <a:pt x="151" y="158"/>
                    </a:lnTo>
                    <a:lnTo>
                      <a:pt x="169" y="150"/>
                    </a:lnTo>
                    <a:lnTo>
                      <a:pt x="188" y="146"/>
                    </a:lnTo>
                    <a:lnTo>
                      <a:pt x="208" y="143"/>
                    </a:lnTo>
                    <a:lnTo>
                      <a:pt x="228" y="142"/>
                    </a:lnTo>
                    <a:lnTo>
                      <a:pt x="243" y="142"/>
                    </a:lnTo>
                    <a:lnTo>
                      <a:pt x="258" y="144"/>
                    </a:lnTo>
                    <a:lnTo>
                      <a:pt x="273" y="147"/>
                    </a:lnTo>
                    <a:lnTo>
                      <a:pt x="288" y="152"/>
                    </a:lnTo>
                    <a:lnTo>
                      <a:pt x="302" y="157"/>
                    </a:lnTo>
                    <a:lnTo>
                      <a:pt x="316" y="163"/>
                    </a:lnTo>
                    <a:lnTo>
                      <a:pt x="329" y="171"/>
                    </a:lnTo>
                    <a:lnTo>
                      <a:pt x="341" y="179"/>
                    </a:lnTo>
                    <a:lnTo>
                      <a:pt x="355" y="189"/>
                    </a:lnTo>
                    <a:lnTo>
                      <a:pt x="364" y="174"/>
                    </a:lnTo>
                    <a:lnTo>
                      <a:pt x="374" y="158"/>
                    </a:lnTo>
                    <a:lnTo>
                      <a:pt x="384" y="142"/>
                    </a:lnTo>
                    <a:lnTo>
                      <a:pt x="396" y="128"/>
                    </a:lnTo>
                    <a:lnTo>
                      <a:pt x="408" y="114"/>
                    </a:lnTo>
                    <a:lnTo>
                      <a:pt x="422" y="101"/>
                    </a:lnTo>
                    <a:lnTo>
                      <a:pt x="436" y="89"/>
                    </a:lnTo>
                    <a:lnTo>
                      <a:pt x="450" y="79"/>
                    </a:lnTo>
                    <a:lnTo>
                      <a:pt x="466" y="69"/>
                    </a:lnTo>
                    <a:lnTo>
                      <a:pt x="481" y="60"/>
                    </a:lnTo>
                    <a:lnTo>
                      <a:pt x="498" y="52"/>
                    </a:lnTo>
                    <a:lnTo>
                      <a:pt x="515" y="46"/>
                    </a:lnTo>
                    <a:lnTo>
                      <a:pt x="532" y="40"/>
                    </a:lnTo>
                    <a:lnTo>
                      <a:pt x="549" y="36"/>
                    </a:lnTo>
                    <a:lnTo>
                      <a:pt x="567" y="33"/>
                    </a:lnTo>
                    <a:lnTo>
                      <a:pt x="585" y="31"/>
                    </a:lnTo>
                    <a:lnTo>
                      <a:pt x="605" y="31"/>
                    </a:lnTo>
                    <a:lnTo>
                      <a:pt x="619" y="31"/>
                    </a:lnTo>
                    <a:lnTo>
                      <a:pt x="632" y="32"/>
                    </a:lnTo>
                    <a:lnTo>
                      <a:pt x="645" y="34"/>
                    </a:lnTo>
                    <a:lnTo>
                      <a:pt x="659" y="36"/>
                    </a:lnTo>
                    <a:lnTo>
                      <a:pt x="672" y="39"/>
                    </a:lnTo>
                    <a:lnTo>
                      <a:pt x="685" y="42"/>
                    </a:lnTo>
                    <a:lnTo>
                      <a:pt x="697" y="47"/>
                    </a:lnTo>
                    <a:lnTo>
                      <a:pt x="710" y="52"/>
                    </a:lnTo>
                    <a:lnTo>
                      <a:pt x="721" y="57"/>
                    </a:lnTo>
                    <a:lnTo>
                      <a:pt x="733" y="64"/>
                    </a:lnTo>
                    <a:lnTo>
                      <a:pt x="744" y="71"/>
                    </a:lnTo>
                    <a:lnTo>
                      <a:pt x="754" y="78"/>
                    </a:lnTo>
                    <a:lnTo>
                      <a:pt x="765" y="86"/>
                    </a:lnTo>
                    <a:lnTo>
                      <a:pt x="775" y="95"/>
                    </a:lnTo>
                    <a:lnTo>
                      <a:pt x="784" y="103"/>
                    </a:lnTo>
                    <a:lnTo>
                      <a:pt x="794" y="113"/>
                    </a:lnTo>
                    <a:lnTo>
                      <a:pt x="803" y="123"/>
                    </a:lnTo>
                    <a:lnTo>
                      <a:pt x="811" y="133"/>
                    </a:lnTo>
                    <a:lnTo>
                      <a:pt x="819" y="144"/>
                    </a:lnTo>
                    <a:lnTo>
                      <a:pt x="826" y="155"/>
                    </a:lnTo>
                    <a:lnTo>
                      <a:pt x="834" y="167"/>
                    </a:lnTo>
                    <a:lnTo>
                      <a:pt x="840" y="178"/>
                    </a:lnTo>
                    <a:lnTo>
                      <a:pt x="845" y="191"/>
                    </a:lnTo>
                    <a:lnTo>
                      <a:pt x="851" y="203"/>
                    </a:lnTo>
                    <a:lnTo>
                      <a:pt x="855" y="217"/>
                    </a:lnTo>
                    <a:lnTo>
                      <a:pt x="859" y="230"/>
                    </a:lnTo>
                    <a:lnTo>
                      <a:pt x="863" y="244"/>
                    </a:lnTo>
                    <a:lnTo>
                      <a:pt x="866" y="257"/>
                    </a:lnTo>
                    <a:lnTo>
                      <a:pt x="868" y="271"/>
                    </a:lnTo>
                    <a:lnTo>
                      <a:pt x="870" y="286"/>
                    </a:lnTo>
                    <a:lnTo>
                      <a:pt x="871" y="300"/>
                    </a:lnTo>
                    <a:lnTo>
                      <a:pt x="871" y="315"/>
                    </a:lnTo>
                    <a:lnTo>
                      <a:pt x="871" y="330"/>
                    </a:lnTo>
                    <a:lnTo>
                      <a:pt x="870" y="344"/>
                    </a:lnTo>
                    <a:lnTo>
                      <a:pt x="868" y="359"/>
                    </a:lnTo>
                    <a:lnTo>
                      <a:pt x="866" y="373"/>
                    </a:lnTo>
                    <a:lnTo>
                      <a:pt x="863" y="386"/>
                    </a:lnTo>
                    <a:lnTo>
                      <a:pt x="859" y="400"/>
                    </a:lnTo>
                    <a:lnTo>
                      <a:pt x="855" y="413"/>
                    </a:lnTo>
                    <a:lnTo>
                      <a:pt x="851" y="425"/>
                    </a:lnTo>
                    <a:lnTo>
                      <a:pt x="845" y="438"/>
                    </a:lnTo>
                    <a:lnTo>
                      <a:pt x="840" y="450"/>
                    </a:lnTo>
                    <a:lnTo>
                      <a:pt x="834" y="462"/>
                    </a:lnTo>
                    <a:lnTo>
                      <a:pt x="826" y="474"/>
                    </a:lnTo>
                    <a:lnTo>
                      <a:pt x="819" y="484"/>
                    </a:lnTo>
                    <a:lnTo>
                      <a:pt x="811" y="495"/>
                    </a:lnTo>
                    <a:lnTo>
                      <a:pt x="803" y="505"/>
                    </a:lnTo>
                    <a:lnTo>
                      <a:pt x="794" y="514"/>
                    </a:lnTo>
                    <a:lnTo>
                      <a:pt x="784" y="524"/>
                    </a:lnTo>
                    <a:lnTo>
                      <a:pt x="775" y="533"/>
                    </a:lnTo>
                    <a:lnTo>
                      <a:pt x="765" y="541"/>
                    </a:lnTo>
                    <a:lnTo>
                      <a:pt x="754" y="549"/>
                    </a:lnTo>
                    <a:lnTo>
                      <a:pt x="744" y="556"/>
                    </a:lnTo>
                    <a:lnTo>
                      <a:pt x="733" y="562"/>
                    </a:lnTo>
                    <a:lnTo>
                      <a:pt x="721" y="569"/>
                    </a:lnTo>
                    <a:lnTo>
                      <a:pt x="710" y="574"/>
                    </a:lnTo>
                    <a:lnTo>
                      <a:pt x="697" y="579"/>
                    </a:lnTo>
                    <a:lnTo>
                      <a:pt x="685" y="583"/>
                    </a:lnTo>
                    <a:lnTo>
                      <a:pt x="672" y="587"/>
                    </a:lnTo>
                    <a:lnTo>
                      <a:pt x="659" y="590"/>
                    </a:lnTo>
                    <a:lnTo>
                      <a:pt x="645" y="592"/>
                    </a:lnTo>
                    <a:lnTo>
                      <a:pt x="632" y="595"/>
                    </a:lnTo>
                    <a:lnTo>
                      <a:pt x="619" y="596"/>
                    </a:lnTo>
                    <a:lnTo>
                      <a:pt x="605" y="596"/>
                    </a:lnTo>
                    <a:lnTo>
                      <a:pt x="605" y="596"/>
                    </a:lnTo>
                    <a:close/>
                    <a:moveTo>
                      <a:pt x="605" y="0"/>
                    </a:moveTo>
                    <a:lnTo>
                      <a:pt x="585" y="1"/>
                    </a:lnTo>
                    <a:lnTo>
                      <a:pt x="565" y="3"/>
                    </a:lnTo>
                    <a:lnTo>
                      <a:pt x="547" y="6"/>
                    </a:lnTo>
                    <a:lnTo>
                      <a:pt x="528" y="10"/>
                    </a:lnTo>
                    <a:lnTo>
                      <a:pt x="509" y="16"/>
                    </a:lnTo>
                    <a:lnTo>
                      <a:pt x="491" y="22"/>
                    </a:lnTo>
                    <a:lnTo>
                      <a:pt x="474" y="30"/>
                    </a:lnTo>
                    <a:lnTo>
                      <a:pt x="457" y="39"/>
                    </a:lnTo>
                    <a:lnTo>
                      <a:pt x="440" y="49"/>
                    </a:lnTo>
                    <a:lnTo>
                      <a:pt x="425" y="60"/>
                    </a:lnTo>
                    <a:lnTo>
                      <a:pt x="409" y="72"/>
                    </a:lnTo>
                    <a:lnTo>
                      <a:pt x="395" y="85"/>
                    </a:lnTo>
                    <a:lnTo>
                      <a:pt x="381" y="99"/>
                    </a:lnTo>
                    <a:lnTo>
                      <a:pt x="368" y="113"/>
                    </a:lnTo>
                    <a:lnTo>
                      <a:pt x="356" y="129"/>
                    </a:lnTo>
                    <a:lnTo>
                      <a:pt x="346" y="145"/>
                    </a:lnTo>
                    <a:lnTo>
                      <a:pt x="332" y="138"/>
                    </a:lnTo>
                    <a:lnTo>
                      <a:pt x="318" y="131"/>
                    </a:lnTo>
                    <a:lnTo>
                      <a:pt x="304" y="125"/>
                    </a:lnTo>
                    <a:lnTo>
                      <a:pt x="289" y="121"/>
                    </a:lnTo>
                    <a:lnTo>
                      <a:pt x="274" y="116"/>
                    </a:lnTo>
                    <a:lnTo>
                      <a:pt x="259" y="114"/>
                    </a:lnTo>
                    <a:lnTo>
                      <a:pt x="243" y="112"/>
                    </a:lnTo>
                    <a:lnTo>
                      <a:pt x="228" y="112"/>
                    </a:lnTo>
                    <a:lnTo>
                      <a:pt x="216" y="112"/>
                    </a:lnTo>
                    <a:lnTo>
                      <a:pt x="204" y="113"/>
                    </a:lnTo>
                    <a:lnTo>
                      <a:pt x="193" y="114"/>
                    </a:lnTo>
                    <a:lnTo>
                      <a:pt x="182" y="116"/>
                    </a:lnTo>
                    <a:lnTo>
                      <a:pt x="171" y="119"/>
                    </a:lnTo>
                    <a:lnTo>
                      <a:pt x="161" y="123"/>
                    </a:lnTo>
                    <a:lnTo>
                      <a:pt x="150" y="126"/>
                    </a:lnTo>
                    <a:lnTo>
                      <a:pt x="139" y="130"/>
                    </a:lnTo>
                    <a:lnTo>
                      <a:pt x="130" y="134"/>
                    </a:lnTo>
                    <a:lnTo>
                      <a:pt x="119" y="140"/>
                    </a:lnTo>
                    <a:lnTo>
                      <a:pt x="109" y="145"/>
                    </a:lnTo>
                    <a:lnTo>
                      <a:pt x="101" y="152"/>
                    </a:lnTo>
                    <a:lnTo>
                      <a:pt x="83" y="164"/>
                    </a:lnTo>
                    <a:lnTo>
                      <a:pt x="66" y="179"/>
                    </a:lnTo>
                    <a:lnTo>
                      <a:pt x="53" y="196"/>
                    </a:lnTo>
                    <a:lnTo>
                      <a:pt x="39" y="215"/>
                    </a:lnTo>
                    <a:lnTo>
                      <a:pt x="33" y="223"/>
                    </a:lnTo>
                    <a:lnTo>
                      <a:pt x="28" y="233"/>
                    </a:lnTo>
                    <a:lnTo>
                      <a:pt x="23" y="244"/>
                    </a:lnTo>
                    <a:lnTo>
                      <a:pt x="18" y="253"/>
                    </a:lnTo>
                    <a:lnTo>
                      <a:pt x="14" y="264"/>
                    </a:lnTo>
                    <a:lnTo>
                      <a:pt x="11" y="275"/>
                    </a:lnTo>
                    <a:lnTo>
                      <a:pt x="8" y="286"/>
                    </a:lnTo>
                    <a:lnTo>
                      <a:pt x="4" y="297"/>
                    </a:lnTo>
                    <a:lnTo>
                      <a:pt x="2" y="309"/>
                    </a:lnTo>
                    <a:lnTo>
                      <a:pt x="1" y="321"/>
                    </a:lnTo>
                    <a:lnTo>
                      <a:pt x="0" y="332"/>
                    </a:lnTo>
                    <a:lnTo>
                      <a:pt x="0" y="344"/>
                    </a:lnTo>
                    <a:lnTo>
                      <a:pt x="0" y="356"/>
                    </a:lnTo>
                    <a:lnTo>
                      <a:pt x="1" y="368"/>
                    </a:lnTo>
                    <a:lnTo>
                      <a:pt x="2" y="379"/>
                    </a:lnTo>
                    <a:lnTo>
                      <a:pt x="4" y="391"/>
                    </a:lnTo>
                    <a:lnTo>
                      <a:pt x="8" y="402"/>
                    </a:lnTo>
                    <a:lnTo>
                      <a:pt x="11" y="413"/>
                    </a:lnTo>
                    <a:lnTo>
                      <a:pt x="14" y="423"/>
                    </a:lnTo>
                    <a:lnTo>
                      <a:pt x="18" y="434"/>
                    </a:lnTo>
                    <a:lnTo>
                      <a:pt x="23" y="445"/>
                    </a:lnTo>
                    <a:lnTo>
                      <a:pt x="28" y="454"/>
                    </a:lnTo>
                    <a:lnTo>
                      <a:pt x="33" y="464"/>
                    </a:lnTo>
                    <a:lnTo>
                      <a:pt x="39" y="474"/>
                    </a:lnTo>
                    <a:lnTo>
                      <a:pt x="53" y="492"/>
                    </a:lnTo>
                    <a:lnTo>
                      <a:pt x="66" y="508"/>
                    </a:lnTo>
                    <a:lnTo>
                      <a:pt x="83" y="523"/>
                    </a:lnTo>
                    <a:lnTo>
                      <a:pt x="101" y="537"/>
                    </a:lnTo>
                    <a:lnTo>
                      <a:pt x="109" y="542"/>
                    </a:lnTo>
                    <a:lnTo>
                      <a:pt x="119" y="549"/>
                    </a:lnTo>
                    <a:lnTo>
                      <a:pt x="130" y="553"/>
                    </a:lnTo>
                    <a:lnTo>
                      <a:pt x="139" y="558"/>
                    </a:lnTo>
                    <a:lnTo>
                      <a:pt x="150" y="562"/>
                    </a:lnTo>
                    <a:lnTo>
                      <a:pt x="161" y="566"/>
                    </a:lnTo>
                    <a:lnTo>
                      <a:pt x="171" y="569"/>
                    </a:lnTo>
                    <a:lnTo>
                      <a:pt x="182" y="571"/>
                    </a:lnTo>
                    <a:lnTo>
                      <a:pt x="193" y="573"/>
                    </a:lnTo>
                    <a:lnTo>
                      <a:pt x="204" y="575"/>
                    </a:lnTo>
                    <a:lnTo>
                      <a:pt x="216" y="576"/>
                    </a:lnTo>
                    <a:lnTo>
                      <a:pt x="228" y="576"/>
                    </a:lnTo>
                    <a:lnTo>
                      <a:pt x="228" y="576"/>
                    </a:lnTo>
                    <a:lnTo>
                      <a:pt x="228" y="576"/>
                    </a:lnTo>
                    <a:lnTo>
                      <a:pt x="237" y="587"/>
                    </a:lnTo>
                    <a:lnTo>
                      <a:pt x="245" y="597"/>
                    </a:lnTo>
                    <a:lnTo>
                      <a:pt x="255" y="606"/>
                    </a:lnTo>
                    <a:lnTo>
                      <a:pt x="264" y="615"/>
                    </a:lnTo>
                    <a:lnTo>
                      <a:pt x="275" y="623"/>
                    </a:lnTo>
                    <a:lnTo>
                      <a:pt x="286" y="631"/>
                    </a:lnTo>
                    <a:lnTo>
                      <a:pt x="297" y="638"/>
                    </a:lnTo>
                    <a:lnTo>
                      <a:pt x="308" y="645"/>
                    </a:lnTo>
                    <a:lnTo>
                      <a:pt x="320" y="650"/>
                    </a:lnTo>
                    <a:lnTo>
                      <a:pt x="332" y="656"/>
                    </a:lnTo>
                    <a:lnTo>
                      <a:pt x="345" y="660"/>
                    </a:lnTo>
                    <a:lnTo>
                      <a:pt x="357" y="663"/>
                    </a:lnTo>
                    <a:lnTo>
                      <a:pt x="370" y="665"/>
                    </a:lnTo>
                    <a:lnTo>
                      <a:pt x="383" y="667"/>
                    </a:lnTo>
                    <a:lnTo>
                      <a:pt x="397" y="668"/>
                    </a:lnTo>
                    <a:lnTo>
                      <a:pt x="410" y="669"/>
                    </a:lnTo>
                    <a:lnTo>
                      <a:pt x="429" y="668"/>
                    </a:lnTo>
                    <a:lnTo>
                      <a:pt x="447" y="666"/>
                    </a:lnTo>
                    <a:lnTo>
                      <a:pt x="466" y="662"/>
                    </a:lnTo>
                    <a:lnTo>
                      <a:pt x="484" y="657"/>
                    </a:lnTo>
                    <a:lnTo>
                      <a:pt x="501" y="650"/>
                    </a:lnTo>
                    <a:lnTo>
                      <a:pt x="518" y="642"/>
                    </a:lnTo>
                    <a:lnTo>
                      <a:pt x="534" y="632"/>
                    </a:lnTo>
                    <a:lnTo>
                      <a:pt x="549" y="620"/>
                    </a:lnTo>
                    <a:lnTo>
                      <a:pt x="563" y="622"/>
                    </a:lnTo>
                    <a:lnTo>
                      <a:pt x="577" y="625"/>
                    </a:lnTo>
                    <a:lnTo>
                      <a:pt x="591" y="626"/>
                    </a:lnTo>
                    <a:lnTo>
                      <a:pt x="605" y="626"/>
                    </a:lnTo>
                    <a:lnTo>
                      <a:pt x="620" y="626"/>
                    </a:lnTo>
                    <a:lnTo>
                      <a:pt x="636" y="625"/>
                    </a:lnTo>
                    <a:lnTo>
                      <a:pt x="651" y="622"/>
                    </a:lnTo>
                    <a:lnTo>
                      <a:pt x="665" y="619"/>
                    </a:lnTo>
                    <a:lnTo>
                      <a:pt x="680" y="616"/>
                    </a:lnTo>
                    <a:lnTo>
                      <a:pt x="693" y="612"/>
                    </a:lnTo>
                    <a:lnTo>
                      <a:pt x="707" y="607"/>
                    </a:lnTo>
                    <a:lnTo>
                      <a:pt x="721" y="602"/>
                    </a:lnTo>
                    <a:lnTo>
                      <a:pt x="734" y="596"/>
                    </a:lnTo>
                    <a:lnTo>
                      <a:pt x="747" y="589"/>
                    </a:lnTo>
                    <a:lnTo>
                      <a:pt x="760" y="582"/>
                    </a:lnTo>
                    <a:lnTo>
                      <a:pt x="772" y="573"/>
                    </a:lnTo>
                    <a:lnTo>
                      <a:pt x="783" y="565"/>
                    </a:lnTo>
                    <a:lnTo>
                      <a:pt x="794" y="556"/>
                    </a:lnTo>
                    <a:lnTo>
                      <a:pt x="805" y="546"/>
                    </a:lnTo>
                    <a:lnTo>
                      <a:pt x="815" y="536"/>
                    </a:lnTo>
                    <a:lnTo>
                      <a:pt x="825" y="525"/>
                    </a:lnTo>
                    <a:lnTo>
                      <a:pt x="835" y="514"/>
                    </a:lnTo>
                    <a:lnTo>
                      <a:pt x="843" y="503"/>
                    </a:lnTo>
                    <a:lnTo>
                      <a:pt x="851" y="490"/>
                    </a:lnTo>
                    <a:lnTo>
                      <a:pt x="859" y="478"/>
                    </a:lnTo>
                    <a:lnTo>
                      <a:pt x="866" y="465"/>
                    </a:lnTo>
                    <a:lnTo>
                      <a:pt x="872" y="451"/>
                    </a:lnTo>
                    <a:lnTo>
                      <a:pt x="879" y="437"/>
                    </a:lnTo>
                    <a:lnTo>
                      <a:pt x="884" y="423"/>
                    </a:lnTo>
                    <a:lnTo>
                      <a:pt x="888" y="408"/>
                    </a:lnTo>
                    <a:lnTo>
                      <a:pt x="892" y="394"/>
                    </a:lnTo>
                    <a:lnTo>
                      <a:pt x="896" y="378"/>
                    </a:lnTo>
                    <a:lnTo>
                      <a:pt x="898" y="363"/>
                    </a:lnTo>
                    <a:lnTo>
                      <a:pt x="900" y="347"/>
                    </a:lnTo>
                    <a:lnTo>
                      <a:pt x="901" y="331"/>
                    </a:lnTo>
                    <a:lnTo>
                      <a:pt x="901" y="315"/>
                    </a:lnTo>
                    <a:lnTo>
                      <a:pt x="901" y="299"/>
                    </a:lnTo>
                    <a:lnTo>
                      <a:pt x="900" y="283"/>
                    </a:lnTo>
                    <a:lnTo>
                      <a:pt x="898" y="267"/>
                    </a:lnTo>
                    <a:lnTo>
                      <a:pt x="896" y="251"/>
                    </a:lnTo>
                    <a:lnTo>
                      <a:pt x="892" y="236"/>
                    </a:lnTo>
                    <a:lnTo>
                      <a:pt x="888" y="221"/>
                    </a:lnTo>
                    <a:lnTo>
                      <a:pt x="884" y="206"/>
                    </a:lnTo>
                    <a:lnTo>
                      <a:pt x="879" y="191"/>
                    </a:lnTo>
                    <a:lnTo>
                      <a:pt x="872" y="177"/>
                    </a:lnTo>
                    <a:lnTo>
                      <a:pt x="866" y="164"/>
                    </a:lnTo>
                    <a:lnTo>
                      <a:pt x="859" y="150"/>
                    </a:lnTo>
                    <a:lnTo>
                      <a:pt x="851" y="138"/>
                    </a:lnTo>
                    <a:lnTo>
                      <a:pt x="843" y="126"/>
                    </a:lnTo>
                    <a:lnTo>
                      <a:pt x="835" y="114"/>
                    </a:lnTo>
                    <a:lnTo>
                      <a:pt x="825" y="102"/>
                    </a:lnTo>
                    <a:lnTo>
                      <a:pt x="815" y="92"/>
                    </a:lnTo>
                    <a:lnTo>
                      <a:pt x="805" y="81"/>
                    </a:lnTo>
                    <a:lnTo>
                      <a:pt x="794" y="71"/>
                    </a:lnTo>
                    <a:lnTo>
                      <a:pt x="783" y="62"/>
                    </a:lnTo>
                    <a:lnTo>
                      <a:pt x="772" y="53"/>
                    </a:lnTo>
                    <a:lnTo>
                      <a:pt x="760" y="46"/>
                    </a:lnTo>
                    <a:lnTo>
                      <a:pt x="747" y="38"/>
                    </a:lnTo>
                    <a:lnTo>
                      <a:pt x="734" y="31"/>
                    </a:lnTo>
                    <a:lnTo>
                      <a:pt x="721" y="24"/>
                    </a:lnTo>
                    <a:lnTo>
                      <a:pt x="707" y="19"/>
                    </a:lnTo>
                    <a:lnTo>
                      <a:pt x="693" y="15"/>
                    </a:lnTo>
                    <a:lnTo>
                      <a:pt x="680" y="10"/>
                    </a:lnTo>
                    <a:lnTo>
                      <a:pt x="665" y="6"/>
                    </a:lnTo>
                    <a:lnTo>
                      <a:pt x="651" y="4"/>
                    </a:lnTo>
                    <a:lnTo>
                      <a:pt x="636" y="2"/>
                    </a:lnTo>
                    <a:lnTo>
                      <a:pt x="620" y="1"/>
                    </a:lnTo>
                    <a:lnTo>
                      <a:pt x="605" y="1"/>
                    </a:lnTo>
                    <a:lnTo>
                      <a:pt x="6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7" name="Freeform 45">
                <a:extLst>
                  <a:ext uri="{FF2B5EF4-FFF2-40B4-BE49-F238E27FC236}">
                    <a16:creationId xmlns:a16="http://schemas.microsoft.com/office/drawing/2014/main" id="{730783D8-6690-4118-A436-2D657F734CD3}"/>
                  </a:ext>
                </a:extLst>
              </p:cNvPr>
              <p:cNvSpPr>
                <a:spLocks noEditPoints="1"/>
              </p:cNvSpPr>
              <p:nvPr/>
            </p:nvSpPr>
            <p:spPr bwMode="auto">
              <a:xfrm>
                <a:off x="4962525" y="2036763"/>
                <a:ext cx="20638" cy="20638"/>
              </a:xfrm>
              <a:custGeom>
                <a:avLst/>
                <a:gdLst>
                  <a:gd name="T0" fmla="*/ 30 w 67"/>
                  <a:gd name="T1" fmla="*/ 33 h 66"/>
                  <a:gd name="T2" fmla="*/ 31 w 67"/>
                  <a:gd name="T3" fmla="*/ 31 h 66"/>
                  <a:gd name="T4" fmla="*/ 33 w 67"/>
                  <a:gd name="T5" fmla="*/ 30 h 66"/>
                  <a:gd name="T6" fmla="*/ 36 w 67"/>
                  <a:gd name="T7" fmla="*/ 31 h 66"/>
                  <a:gd name="T8" fmla="*/ 36 w 67"/>
                  <a:gd name="T9" fmla="*/ 33 h 66"/>
                  <a:gd name="T10" fmla="*/ 35 w 67"/>
                  <a:gd name="T11" fmla="*/ 35 h 66"/>
                  <a:gd name="T12" fmla="*/ 33 w 67"/>
                  <a:gd name="T13" fmla="*/ 36 h 66"/>
                  <a:gd name="T14" fmla="*/ 31 w 67"/>
                  <a:gd name="T15" fmla="*/ 35 h 66"/>
                  <a:gd name="T16" fmla="*/ 30 w 67"/>
                  <a:gd name="T17" fmla="*/ 33 h 66"/>
                  <a:gd name="T18" fmla="*/ 30 w 67"/>
                  <a:gd name="T19" fmla="*/ 33 h 66"/>
                  <a:gd name="T20" fmla="*/ 33 w 67"/>
                  <a:gd name="T21" fmla="*/ 0 h 66"/>
                  <a:gd name="T22" fmla="*/ 26 w 67"/>
                  <a:gd name="T23" fmla="*/ 0 h 66"/>
                  <a:gd name="T24" fmla="*/ 20 w 67"/>
                  <a:gd name="T25" fmla="*/ 2 h 66"/>
                  <a:gd name="T26" fmla="*/ 15 w 67"/>
                  <a:gd name="T27" fmla="*/ 5 h 66"/>
                  <a:gd name="T28" fmla="*/ 9 w 67"/>
                  <a:gd name="T29" fmla="*/ 9 h 66"/>
                  <a:gd name="T30" fmla="*/ 5 w 67"/>
                  <a:gd name="T31" fmla="*/ 14 h 66"/>
                  <a:gd name="T32" fmla="*/ 2 w 67"/>
                  <a:gd name="T33" fmla="*/ 20 h 66"/>
                  <a:gd name="T34" fmla="*/ 0 w 67"/>
                  <a:gd name="T35" fmla="*/ 26 h 66"/>
                  <a:gd name="T36" fmla="*/ 0 w 67"/>
                  <a:gd name="T37" fmla="*/ 33 h 66"/>
                  <a:gd name="T38" fmla="*/ 0 w 67"/>
                  <a:gd name="T39" fmla="*/ 39 h 66"/>
                  <a:gd name="T40" fmla="*/ 2 w 67"/>
                  <a:gd name="T41" fmla="*/ 46 h 66"/>
                  <a:gd name="T42" fmla="*/ 5 w 67"/>
                  <a:gd name="T43" fmla="*/ 52 h 66"/>
                  <a:gd name="T44" fmla="*/ 9 w 67"/>
                  <a:gd name="T45" fmla="*/ 56 h 66"/>
                  <a:gd name="T46" fmla="*/ 15 w 67"/>
                  <a:gd name="T47" fmla="*/ 61 h 66"/>
                  <a:gd name="T48" fmla="*/ 20 w 67"/>
                  <a:gd name="T49" fmla="*/ 64 h 66"/>
                  <a:gd name="T50" fmla="*/ 26 w 67"/>
                  <a:gd name="T51" fmla="*/ 66 h 66"/>
                  <a:gd name="T52" fmla="*/ 33 w 67"/>
                  <a:gd name="T53" fmla="*/ 66 h 66"/>
                  <a:gd name="T54" fmla="*/ 39 w 67"/>
                  <a:gd name="T55" fmla="*/ 66 h 66"/>
                  <a:gd name="T56" fmla="*/ 46 w 67"/>
                  <a:gd name="T57" fmla="*/ 64 h 66"/>
                  <a:gd name="T58" fmla="*/ 52 w 67"/>
                  <a:gd name="T59" fmla="*/ 61 h 66"/>
                  <a:gd name="T60" fmla="*/ 56 w 67"/>
                  <a:gd name="T61" fmla="*/ 56 h 66"/>
                  <a:gd name="T62" fmla="*/ 61 w 67"/>
                  <a:gd name="T63" fmla="*/ 52 h 66"/>
                  <a:gd name="T64" fmla="*/ 64 w 67"/>
                  <a:gd name="T65" fmla="*/ 46 h 66"/>
                  <a:gd name="T66" fmla="*/ 66 w 67"/>
                  <a:gd name="T67" fmla="*/ 39 h 66"/>
                  <a:gd name="T68" fmla="*/ 67 w 67"/>
                  <a:gd name="T69" fmla="*/ 33 h 66"/>
                  <a:gd name="T70" fmla="*/ 66 w 67"/>
                  <a:gd name="T71" fmla="*/ 26 h 66"/>
                  <a:gd name="T72" fmla="*/ 64 w 67"/>
                  <a:gd name="T73" fmla="*/ 20 h 66"/>
                  <a:gd name="T74" fmla="*/ 61 w 67"/>
                  <a:gd name="T75" fmla="*/ 14 h 66"/>
                  <a:gd name="T76" fmla="*/ 56 w 67"/>
                  <a:gd name="T77" fmla="*/ 9 h 66"/>
                  <a:gd name="T78" fmla="*/ 52 w 67"/>
                  <a:gd name="T79" fmla="*/ 5 h 66"/>
                  <a:gd name="T80" fmla="*/ 46 w 67"/>
                  <a:gd name="T81" fmla="*/ 2 h 66"/>
                  <a:gd name="T82" fmla="*/ 39 w 67"/>
                  <a:gd name="T83" fmla="*/ 0 h 66"/>
                  <a:gd name="T84" fmla="*/ 33 w 67"/>
                  <a:gd name="T85" fmla="*/ 0 h 66"/>
                  <a:gd name="T86" fmla="*/ 33 w 67"/>
                  <a:gd name="T8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66">
                    <a:moveTo>
                      <a:pt x="30" y="33"/>
                    </a:moveTo>
                    <a:lnTo>
                      <a:pt x="31" y="31"/>
                    </a:lnTo>
                    <a:lnTo>
                      <a:pt x="33" y="30"/>
                    </a:lnTo>
                    <a:lnTo>
                      <a:pt x="36" y="31"/>
                    </a:lnTo>
                    <a:lnTo>
                      <a:pt x="36" y="33"/>
                    </a:lnTo>
                    <a:lnTo>
                      <a:pt x="35" y="35"/>
                    </a:lnTo>
                    <a:lnTo>
                      <a:pt x="33" y="36"/>
                    </a:lnTo>
                    <a:lnTo>
                      <a:pt x="31" y="35"/>
                    </a:lnTo>
                    <a:lnTo>
                      <a:pt x="30" y="33"/>
                    </a:lnTo>
                    <a:lnTo>
                      <a:pt x="30" y="33"/>
                    </a:lnTo>
                    <a:close/>
                    <a:moveTo>
                      <a:pt x="33" y="0"/>
                    </a:moveTo>
                    <a:lnTo>
                      <a:pt x="26" y="0"/>
                    </a:lnTo>
                    <a:lnTo>
                      <a:pt x="20" y="2"/>
                    </a:lnTo>
                    <a:lnTo>
                      <a:pt x="15" y="5"/>
                    </a:lnTo>
                    <a:lnTo>
                      <a:pt x="9" y="9"/>
                    </a:lnTo>
                    <a:lnTo>
                      <a:pt x="5" y="14"/>
                    </a:lnTo>
                    <a:lnTo>
                      <a:pt x="2" y="20"/>
                    </a:lnTo>
                    <a:lnTo>
                      <a:pt x="0" y="26"/>
                    </a:lnTo>
                    <a:lnTo>
                      <a:pt x="0" y="33"/>
                    </a:lnTo>
                    <a:lnTo>
                      <a:pt x="0" y="39"/>
                    </a:lnTo>
                    <a:lnTo>
                      <a:pt x="2" y="46"/>
                    </a:lnTo>
                    <a:lnTo>
                      <a:pt x="5" y="52"/>
                    </a:lnTo>
                    <a:lnTo>
                      <a:pt x="9" y="56"/>
                    </a:lnTo>
                    <a:lnTo>
                      <a:pt x="15" y="61"/>
                    </a:lnTo>
                    <a:lnTo>
                      <a:pt x="20" y="64"/>
                    </a:lnTo>
                    <a:lnTo>
                      <a:pt x="26" y="66"/>
                    </a:lnTo>
                    <a:lnTo>
                      <a:pt x="33" y="66"/>
                    </a:lnTo>
                    <a:lnTo>
                      <a:pt x="39" y="66"/>
                    </a:lnTo>
                    <a:lnTo>
                      <a:pt x="46" y="64"/>
                    </a:lnTo>
                    <a:lnTo>
                      <a:pt x="52" y="61"/>
                    </a:lnTo>
                    <a:lnTo>
                      <a:pt x="56" y="56"/>
                    </a:lnTo>
                    <a:lnTo>
                      <a:pt x="61" y="52"/>
                    </a:lnTo>
                    <a:lnTo>
                      <a:pt x="64" y="46"/>
                    </a:lnTo>
                    <a:lnTo>
                      <a:pt x="66" y="39"/>
                    </a:lnTo>
                    <a:lnTo>
                      <a:pt x="67" y="33"/>
                    </a:lnTo>
                    <a:lnTo>
                      <a:pt x="66" y="26"/>
                    </a:lnTo>
                    <a:lnTo>
                      <a:pt x="64" y="20"/>
                    </a:lnTo>
                    <a:lnTo>
                      <a:pt x="61" y="14"/>
                    </a:lnTo>
                    <a:lnTo>
                      <a:pt x="56" y="9"/>
                    </a:lnTo>
                    <a:lnTo>
                      <a:pt x="52" y="5"/>
                    </a:lnTo>
                    <a:lnTo>
                      <a:pt x="46" y="2"/>
                    </a:lnTo>
                    <a:lnTo>
                      <a:pt x="39" y="0"/>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8" name="Freeform 46">
                <a:extLst>
                  <a:ext uri="{FF2B5EF4-FFF2-40B4-BE49-F238E27FC236}">
                    <a16:creationId xmlns:a16="http://schemas.microsoft.com/office/drawing/2014/main" id="{6E87C054-2DF8-4367-8DA1-DD05CC880E47}"/>
                  </a:ext>
                </a:extLst>
              </p:cNvPr>
              <p:cNvSpPr>
                <a:spLocks noEditPoints="1"/>
              </p:cNvSpPr>
              <p:nvPr/>
            </p:nvSpPr>
            <p:spPr bwMode="auto">
              <a:xfrm>
                <a:off x="5021263" y="2036763"/>
                <a:ext cx="22225" cy="20638"/>
              </a:xfrm>
              <a:custGeom>
                <a:avLst/>
                <a:gdLst>
                  <a:gd name="T0" fmla="*/ 30 w 67"/>
                  <a:gd name="T1" fmla="*/ 33 h 66"/>
                  <a:gd name="T2" fmla="*/ 31 w 67"/>
                  <a:gd name="T3" fmla="*/ 31 h 66"/>
                  <a:gd name="T4" fmla="*/ 33 w 67"/>
                  <a:gd name="T5" fmla="*/ 30 h 66"/>
                  <a:gd name="T6" fmla="*/ 35 w 67"/>
                  <a:gd name="T7" fmla="*/ 31 h 66"/>
                  <a:gd name="T8" fmla="*/ 36 w 67"/>
                  <a:gd name="T9" fmla="*/ 33 h 66"/>
                  <a:gd name="T10" fmla="*/ 35 w 67"/>
                  <a:gd name="T11" fmla="*/ 35 h 66"/>
                  <a:gd name="T12" fmla="*/ 33 w 67"/>
                  <a:gd name="T13" fmla="*/ 36 h 66"/>
                  <a:gd name="T14" fmla="*/ 31 w 67"/>
                  <a:gd name="T15" fmla="*/ 35 h 66"/>
                  <a:gd name="T16" fmla="*/ 30 w 67"/>
                  <a:gd name="T17" fmla="*/ 33 h 66"/>
                  <a:gd name="T18" fmla="*/ 30 w 67"/>
                  <a:gd name="T19" fmla="*/ 33 h 66"/>
                  <a:gd name="T20" fmla="*/ 33 w 67"/>
                  <a:gd name="T21" fmla="*/ 0 h 66"/>
                  <a:gd name="T22" fmla="*/ 27 w 67"/>
                  <a:gd name="T23" fmla="*/ 0 h 66"/>
                  <a:gd name="T24" fmla="*/ 20 w 67"/>
                  <a:gd name="T25" fmla="*/ 2 h 66"/>
                  <a:gd name="T26" fmla="*/ 15 w 67"/>
                  <a:gd name="T27" fmla="*/ 5 h 66"/>
                  <a:gd name="T28" fmla="*/ 10 w 67"/>
                  <a:gd name="T29" fmla="*/ 9 h 66"/>
                  <a:gd name="T30" fmla="*/ 5 w 67"/>
                  <a:gd name="T31" fmla="*/ 14 h 66"/>
                  <a:gd name="T32" fmla="*/ 2 w 67"/>
                  <a:gd name="T33" fmla="*/ 20 h 66"/>
                  <a:gd name="T34" fmla="*/ 0 w 67"/>
                  <a:gd name="T35" fmla="*/ 26 h 66"/>
                  <a:gd name="T36" fmla="*/ 0 w 67"/>
                  <a:gd name="T37" fmla="*/ 33 h 66"/>
                  <a:gd name="T38" fmla="*/ 0 w 67"/>
                  <a:gd name="T39" fmla="*/ 39 h 66"/>
                  <a:gd name="T40" fmla="*/ 2 w 67"/>
                  <a:gd name="T41" fmla="*/ 46 h 66"/>
                  <a:gd name="T42" fmla="*/ 5 w 67"/>
                  <a:gd name="T43" fmla="*/ 52 h 66"/>
                  <a:gd name="T44" fmla="*/ 10 w 67"/>
                  <a:gd name="T45" fmla="*/ 56 h 66"/>
                  <a:gd name="T46" fmla="*/ 15 w 67"/>
                  <a:gd name="T47" fmla="*/ 61 h 66"/>
                  <a:gd name="T48" fmla="*/ 20 w 67"/>
                  <a:gd name="T49" fmla="*/ 64 h 66"/>
                  <a:gd name="T50" fmla="*/ 27 w 67"/>
                  <a:gd name="T51" fmla="*/ 66 h 66"/>
                  <a:gd name="T52" fmla="*/ 33 w 67"/>
                  <a:gd name="T53" fmla="*/ 66 h 66"/>
                  <a:gd name="T54" fmla="*/ 40 w 67"/>
                  <a:gd name="T55" fmla="*/ 66 h 66"/>
                  <a:gd name="T56" fmla="*/ 46 w 67"/>
                  <a:gd name="T57" fmla="*/ 64 h 66"/>
                  <a:gd name="T58" fmla="*/ 52 w 67"/>
                  <a:gd name="T59" fmla="*/ 61 h 66"/>
                  <a:gd name="T60" fmla="*/ 57 w 67"/>
                  <a:gd name="T61" fmla="*/ 56 h 66"/>
                  <a:gd name="T62" fmla="*/ 61 w 67"/>
                  <a:gd name="T63" fmla="*/ 52 h 66"/>
                  <a:gd name="T64" fmla="*/ 64 w 67"/>
                  <a:gd name="T65" fmla="*/ 46 h 66"/>
                  <a:gd name="T66" fmla="*/ 66 w 67"/>
                  <a:gd name="T67" fmla="*/ 39 h 66"/>
                  <a:gd name="T68" fmla="*/ 67 w 67"/>
                  <a:gd name="T69" fmla="*/ 33 h 66"/>
                  <a:gd name="T70" fmla="*/ 66 w 67"/>
                  <a:gd name="T71" fmla="*/ 26 h 66"/>
                  <a:gd name="T72" fmla="*/ 64 w 67"/>
                  <a:gd name="T73" fmla="*/ 20 h 66"/>
                  <a:gd name="T74" fmla="*/ 61 w 67"/>
                  <a:gd name="T75" fmla="*/ 14 h 66"/>
                  <a:gd name="T76" fmla="*/ 57 w 67"/>
                  <a:gd name="T77" fmla="*/ 9 h 66"/>
                  <a:gd name="T78" fmla="*/ 52 w 67"/>
                  <a:gd name="T79" fmla="*/ 5 h 66"/>
                  <a:gd name="T80" fmla="*/ 46 w 67"/>
                  <a:gd name="T81" fmla="*/ 2 h 66"/>
                  <a:gd name="T82" fmla="*/ 40 w 67"/>
                  <a:gd name="T83" fmla="*/ 0 h 66"/>
                  <a:gd name="T84" fmla="*/ 33 w 67"/>
                  <a:gd name="T85" fmla="*/ 0 h 66"/>
                  <a:gd name="T86" fmla="*/ 33 w 67"/>
                  <a:gd name="T8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66">
                    <a:moveTo>
                      <a:pt x="30" y="33"/>
                    </a:moveTo>
                    <a:lnTo>
                      <a:pt x="31" y="31"/>
                    </a:lnTo>
                    <a:lnTo>
                      <a:pt x="33" y="30"/>
                    </a:lnTo>
                    <a:lnTo>
                      <a:pt x="35" y="31"/>
                    </a:lnTo>
                    <a:lnTo>
                      <a:pt x="36" y="33"/>
                    </a:lnTo>
                    <a:lnTo>
                      <a:pt x="35" y="35"/>
                    </a:lnTo>
                    <a:lnTo>
                      <a:pt x="33" y="36"/>
                    </a:lnTo>
                    <a:lnTo>
                      <a:pt x="31" y="35"/>
                    </a:lnTo>
                    <a:lnTo>
                      <a:pt x="30" y="33"/>
                    </a:lnTo>
                    <a:lnTo>
                      <a:pt x="30" y="33"/>
                    </a:lnTo>
                    <a:close/>
                    <a:moveTo>
                      <a:pt x="33" y="0"/>
                    </a:moveTo>
                    <a:lnTo>
                      <a:pt x="27" y="0"/>
                    </a:lnTo>
                    <a:lnTo>
                      <a:pt x="20" y="2"/>
                    </a:lnTo>
                    <a:lnTo>
                      <a:pt x="15" y="5"/>
                    </a:lnTo>
                    <a:lnTo>
                      <a:pt x="10" y="9"/>
                    </a:lnTo>
                    <a:lnTo>
                      <a:pt x="5" y="14"/>
                    </a:lnTo>
                    <a:lnTo>
                      <a:pt x="2" y="20"/>
                    </a:lnTo>
                    <a:lnTo>
                      <a:pt x="0" y="26"/>
                    </a:lnTo>
                    <a:lnTo>
                      <a:pt x="0" y="33"/>
                    </a:lnTo>
                    <a:lnTo>
                      <a:pt x="0" y="39"/>
                    </a:lnTo>
                    <a:lnTo>
                      <a:pt x="2" y="46"/>
                    </a:lnTo>
                    <a:lnTo>
                      <a:pt x="5" y="52"/>
                    </a:lnTo>
                    <a:lnTo>
                      <a:pt x="10" y="56"/>
                    </a:lnTo>
                    <a:lnTo>
                      <a:pt x="15" y="61"/>
                    </a:lnTo>
                    <a:lnTo>
                      <a:pt x="20" y="64"/>
                    </a:lnTo>
                    <a:lnTo>
                      <a:pt x="27" y="66"/>
                    </a:lnTo>
                    <a:lnTo>
                      <a:pt x="33" y="66"/>
                    </a:lnTo>
                    <a:lnTo>
                      <a:pt x="40" y="66"/>
                    </a:lnTo>
                    <a:lnTo>
                      <a:pt x="46" y="64"/>
                    </a:lnTo>
                    <a:lnTo>
                      <a:pt x="52" y="61"/>
                    </a:lnTo>
                    <a:lnTo>
                      <a:pt x="57" y="56"/>
                    </a:lnTo>
                    <a:lnTo>
                      <a:pt x="61" y="52"/>
                    </a:lnTo>
                    <a:lnTo>
                      <a:pt x="64" y="46"/>
                    </a:lnTo>
                    <a:lnTo>
                      <a:pt x="66" y="39"/>
                    </a:lnTo>
                    <a:lnTo>
                      <a:pt x="67" y="33"/>
                    </a:lnTo>
                    <a:lnTo>
                      <a:pt x="66" y="26"/>
                    </a:lnTo>
                    <a:lnTo>
                      <a:pt x="64" y="20"/>
                    </a:lnTo>
                    <a:lnTo>
                      <a:pt x="61" y="14"/>
                    </a:lnTo>
                    <a:lnTo>
                      <a:pt x="57" y="9"/>
                    </a:lnTo>
                    <a:lnTo>
                      <a:pt x="52" y="5"/>
                    </a:lnTo>
                    <a:lnTo>
                      <a:pt x="46" y="2"/>
                    </a:lnTo>
                    <a:lnTo>
                      <a:pt x="40" y="0"/>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99" name="Freeform 47">
                <a:extLst>
                  <a:ext uri="{FF2B5EF4-FFF2-40B4-BE49-F238E27FC236}">
                    <a16:creationId xmlns:a16="http://schemas.microsoft.com/office/drawing/2014/main" id="{021C708E-F808-4D46-93F4-13431ABC0443}"/>
                  </a:ext>
                </a:extLst>
              </p:cNvPr>
              <p:cNvSpPr>
                <a:spLocks noEditPoints="1"/>
              </p:cNvSpPr>
              <p:nvPr/>
            </p:nvSpPr>
            <p:spPr bwMode="auto">
              <a:xfrm>
                <a:off x="5080000" y="2036763"/>
                <a:ext cx="22225" cy="20638"/>
              </a:xfrm>
              <a:custGeom>
                <a:avLst/>
                <a:gdLst>
                  <a:gd name="T0" fmla="*/ 30 w 68"/>
                  <a:gd name="T1" fmla="*/ 33 h 66"/>
                  <a:gd name="T2" fmla="*/ 31 w 68"/>
                  <a:gd name="T3" fmla="*/ 31 h 66"/>
                  <a:gd name="T4" fmla="*/ 33 w 68"/>
                  <a:gd name="T5" fmla="*/ 30 h 66"/>
                  <a:gd name="T6" fmla="*/ 35 w 68"/>
                  <a:gd name="T7" fmla="*/ 31 h 66"/>
                  <a:gd name="T8" fmla="*/ 36 w 68"/>
                  <a:gd name="T9" fmla="*/ 33 h 66"/>
                  <a:gd name="T10" fmla="*/ 35 w 68"/>
                  <a:gd name="T11" fmla="*/ 35 h 66"/>
                  <a:gd name="T12" fmla="*/ 33 w 68"/>
                  <a:gd name="T13" fmla="*/ 36 h 66"/>
                  <a:gd name="T14" fmla="*/ 31 w 68"/>
                  <a:gd name="T15" fmla="*/ 35 h 66"/>
                  <a:gd name="T16" fmla="*/ 30 w 68"/>
                  <a:gd name="T17" fmla="*/ 33 h 66"/>
                  <a:gd name="T18" fmla="*/ 30 w 68"/>
                  <a:gd name="T19" fmla="*/ 33 h 66"/>
                  <a:gd name="T20" fmla="*/ 33 w 68"/>
                  <a:gd name="T21" fmla="*/ 0 h 66"/>
                  <a:gd name="T22" fmla="*/ 27 w 68"/>
                  <a:gd name="T23" fmla="*/ 0 h 66"/>
                  <a:gd name="T24" fmla="*/ 20 w 68"/>
                  <a:gd name="T25" fmla="*/ 2 h 66"/>
                  <a:gd name="T26" fmla="*/ 15 w 68"/>
                  <a:gd name="T27" fmla="*/ 5 h 66"/>
                  <a:gd name="T28" fmla="*/ 10 w 68"/>
                  <a:gd name="T29" fmla="*/ 9 h 66"/>
                  <a:gd name="T30" fmla="*/ 5 w 68"/>
                  <a:gd name="T31" fmla="*/ 14 h 66"/>
                  <a:gd name="T32" fmla="*/ 2 w 68"/>
                  <a:gd name="T33" fmla="*/ 20 h 66"/>
                  <a:gd name="T34" fmla="*/ 0 w 68"/>
                  <a:gd name="T35" fmla="*/ 26 h 66"/>
                  <a:gd name="T36" fmla="*/ 0 w 68"/>
                  <a:gd name="T37" fmla="*/ 33 h 66"/>
                  <a:gd name="T38" fmla="*/ 0 w 68"/>
                  <a:gd name="T39" fmla="*/ 39 h 66"/>
                  <a:gd name="T40" fmla="*/ 2 w 68"/>
                  <a:gd name="T41" fmla="*/ 46 h 66"/>
                  <a:gd name="T42" fmla="*/ 5 w 68"/>
                  <a:gd name="T43" fmla="*/ 52 h 66"/>
                  <a:gd name="T44" fmla="*/ 10 w 68"/>
                  <a:gd name="T45" fmla="*/ 56 h 66"/>
                  <a:gd name="T46" fmla="*/ 15 w 68"/>
                  <a:gd name="T47" fmla="*/ 61 h 66"/>
                  <a:gd name="T48" fmla="*/ 20 w 68"/>
                  <a:gd name="T49" fmla="*/ 64 h 66"/>
                  <a:gd name="T50" fmla="*/ 27 w 68"/>
                  <a:gd name="T51" fmla="*/ 66 h 66"/>
                  <a:gd name="T52" fmla="*/ 33 w 68"/>
                  <a:gd name="T53" fmla="*/ 66 h 66"/>
                  <a:gd name="T54" fmla="*/ 40 w 68"/>
                  <a:gd name="T55" fmla="*/ 66 h 66"/>
                  <a:gd name="T56" fmla="*/ 46 w 68"/>
                  <a:gd name="T57" fmla="*/ 64 h 66"/>
                  <a:gd name="T58" fmla="*/ 53 w 68"/>
                  <a:gd name="T59" fmla="*/ 61 h 66"/>
                  <a:gd name="T60" fmla="*/ 57 w 68"/>
                  <a:gd name="T61" fmla="*/ 56 h 66"/>
                  <a:gd name="T62" fmla="*/ 61 w 68"/>
                  <a:gd name="T63" fmla="*/ 52 h 66"/>
                  <a:gd name="T64" fmla="*/ 64 w 68"/>
                  <a:gd name="T65" fmla="*/ 46 h 66"/>
                  <a:gd name="T66" fmla="*/ 66 w 68"/>
                  <a:gd name="T67" fmla="*/ 39 h 66"/>
                  <a:gd name="T68" fmla="*/ 68 w 68"/>
                  <a:gd name="T69" fmla="*/ 33 h 66"/>
                  <a:gd name="T70" fmla="*/ 66 w 68"/>
                  <a:gd name="T71" fmla="*/ 26 h 66"/>
                  <a:gd name="T72" fmla="*/ 64 w 68"/>
                  <a:gd name="T73" fmla="*/ 20 h 66"/>
                  <a:gd name="T74" fmla="*/ 61 w 68"/>
                  <a:gd name="T75" fmla="*/ 14 h 66"/>
                  <a:gd name="T76" fmla="*/ 57 w 68"/>
                  <a:gd name="T77" fmla="*/ 9 h 66"/>
                  <a:gd name="T78" fmla="*/ 53 w 68"/>
                  <a:gd name="T79" fmla="*/ 5 h 66"/>
                  <a:gd name="T80" fmla="*/ 46 w 68"/>
                  <a:gd name="T81" fmla="*/ 2 h 66"/>
                  <a:gd name="T82" fmla="*/ 40 w 68"/>
                  <a:gd name="T83" fmla="*/ 0 h 66"/>
                  <a:gd name="T84" fmla="*/ 33 w 68"/>
                  <a:gd name="T85" fmla="*/ 0 h 66"/>
                  <a:gd name="T86" fmla="*/ 33 w 68"/>
                  <a:gd name="T8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66">
                    <a:moveTo>
                      <a:pt x="30" y="33"/>
                    </a:moveTo>
                    <a:lnTo>
                      <a:pt x="31" y="31"/>
                    </a:lnTo>
                    <a:lnTo>
                      <a:pt x="33" y="30"/>
                    </a:lnTo>
                    <a:lnTo>
                      <a:pt x="35" y="31"/>
                    </a:lnTo>
                    <a:lnTo>
                      <a:pt x="36" y="33"/>
                    </a:lnTo>
                    <a:lnTo>
                      <a:pt x="35" y="35"/>
                    </a:lnTo>
                    <a:lnTo>
                      <a:pt x="33" y="36"/>
                    </a:lnTo>
                    <a:lnTo>
                      <a:pt x="31" y="35"/>
                    </a:lnTo>
                    <a:lnTo>
                      <a:pt x="30" y="33"/>
                    </a:lnTo>
                    <a:lnTo>
                      <a:pt x="30" y="33"/>
                    </a:lnTo>
                    <a:close/>
                    <a:moveTo>
                      <a:pt x="33" y="0"/>
                    </a:moveTo>
                    <a:lnTo>
                      <a:pt x="27" y="0"/>
                    </a:lnTo>
                    <a:lnTo>
                      <a:pt x="20" y="2"/>
                    </a:lnTo>
                    <a:lnTo>
                      <a:pt x="15" y="5"/>
                    </a:lnTo>
                    <a:lnTo>
                      <a:pt x="10" y="9"/>
                    </a:lnTo>
                    <a:lnTo>
                      <a:pt x="5" y="14"/>
                    </a:lnTo>
                    <a:lnTo>
                      <a:pt x="2" y="20"/>
                    </a:lnTo>
                    <a:lnTo>
                      <a:pt x="0" y="26"/>
                    </a:lnTo>
                    <a:lnTo>
                      <a:pt x="0" y="33"/>
                    </a:lnTo>
                    <a:lnTo>
                      <a:pt x="0" y="39"/>
                    </a:lnTo>
                    <a:lnTo>
                      <a:pt x="2" y="46"/>
                    </a:lnTo>
                    <a:lnTo>
                      <a:pt x="5" y="52"/>
                    </a:lnTo>
                    <a:lnTo>
                      <a:pt x="10" y="56"/>
                    </a:lnTo>
                    <a:lnTo>
                      <a:pt x="15" y="61"/>
                    </a:lnTo>
                    <a:lnTo>
                      <a:pt x="20" y="64"/>
                    </a:lnTo>
                    <a:lnTo>
                      <a:pt x="27" y="66"/>
                    </a:lnTo>
                    <a:lnTo>
                      <a:pt x="33" y="66"/>
                    </a:lnTo>
                    <a:lnTo>
                      <a:pt x="40" y="66"/>
                    </a:lnTo>
                    <a:lnTo>
                      <a:pt x="46" y="64"/>
                    </a:lnTo>
                    <a:lnTo>
                      <a:pt x="53" y="61"/>
                    </a:lnTo>
                    <a:lnTo>
                      <a:pt x="57" y="56"/>
                    </a:lnTo>
                    <a:lnTo>
                      <a:pt x="61" y="52"/>
                    </a:lnTo>
                    <a:lnTo>
                      <a:pt x="64" y="46"/>
                    </a:lnTo>
                    <a:lnTo>
                      <a:pt x="66" y="39"/>
                    </a:lnTo>
                    <a:lnTo>
                      <a:pt x="68" y="33"/>
                    </a:lnTo>
                    <a:lnTo>
                      <a:pt x="66" y="26"/>
                    </a:lnTo>
                    <a:lnTo>
                      <a:pt x="64" y="20"/>
                    </a:lnTo>
                    <a:lnTo>
                      <a:pt x="61" y="14"/>
                    </a:lnTo>
                    <a:lnTo>
                      <a:pt x="57" y="9"/>
                    </a:lnTo>
                    <a:lnTo>
                      <a:pt x="53" y="5"/>
                    </a:lnTo>
                    <a:lnTo>
                      <a:pt x="46" y="2"/>
                    </a:lnTo>
                    <a:lnTo>
                      <a:pt x="40" y="0"/>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grpSp>
      </p:grpSp>
      <p:grpSp>
        <p:nvGrpSpPr>
          <p:cNvPr id="21" name="Group 20">
            <a:extLst>
              <a:ext uri="{FF2B5EF4-FFF2-40B4-BE49-F238E27FC236}">
                <a16:creationId xmlns:a16="http://schemas.microsoft.com/office/drawing/2014/main" id="{9CD7BAD7-660A-B548-8EE4-1A9B942CF62B}"/>
              </a:ext>
            </a:extLst>
          </p:cNvPr>
          <p:cNvGrpSpPr/>
          <p:nvPr/>
        </p:nvGrpSpPr>
        <p:grpSpPr>
          <a:xfrm>
            <a:off x="7424208" y="4358062"/>
            <a:ext cx="1963208" cy="1543709"/>
            <a:chOff x="7424208" y="4358062"/>
            <a:chExt cx="1963208" cy="1543709"/>
          </a:xfrm>
        </p:grpSpPr>
        <p:sp>
          <p:nvSpPr>
            <p:cNvPr id="33" name="Oval 32">
              <a:extLst>
                <a:ext uri="{FF2B5EF4-FFF2-40B4-BE49-F238E27FC236}">
                  <a16:creationId xmlns:a16="http://schemas.microsoft.com/office/drawing/2014/main" id="{D741E558-4465-4890-84F1-606DAFA9853F}"/>
                </a:ext>
              </a:extLst>
            </p:cNvPr>
            <p:cNvSpPr/>
            <p:nvPr/>
          </p:nvSpPr>
          <p:spPr>
            <a:xfrm>
              <a:off x="8068386" y="5012771"/>
              <a:ext cx="889000" cy="889000"/>
            </a:xfrm>
            <a:prstGeom prst="ellipse">
              <a:avLst/>
            </a:prstGeom>
            <a:solidFill>
              <a:schemeClr val="accent4">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41" name="TextBox 40">
              <a:extLst>
                <a:ext uri="{FF2B5EF4-FFF2-40B4-BE49-F238E27FC236}">
                  <a16:creationId xmlns:a16="http://schemas.microsoft.com/office/drawing/2014/main" id="{FFF58A4D-4372-466B-AF2D-7C88B36FF7DD}"/>
                </a:ext>
              </a:extLst>
            </p:cNvPr>
            <p:cNvSpPr txBox="1"/>
            <p:nvPr/>
          </p:nvSpPr>
          <p:spPr>
            <a:xfrm>
              <a:off x="7424208" y="4358062"/>
              <a:ext cx="1963208" cy="492443"/>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Forecasting Stock Prices</a:t>
              </a:r>
              <a:endParaRPr lang="id-ID" sz="1600" b="1" dirty="0">
                <a:solidFill>
                  <a:schemeClr val="tx1">
                    <a:lumMod val="75000"/>
                    <a:lumOff val="25000"/>
                  </a:schemeClr>
                </a:solidFill>
                <a:latin typeface="Chalkboard SE" panose="03050602040202020205" pitchFamily="66" charset="77"/>
              </a:endParaRPr>
            </a:p>
          </p:txBody>
        </p:sp>
        <p:pic>
          <p:nvPicPr>
            <p:cNvPr id="7" name="Graphic 6" descr="Statistics with solid fill">
              <a:extLst>
                <a:ext uri="{FF2B5EF4-FFF2-40B4-BE49-F238E27FC236}">
                  <a16:creationId xmlns:a16="http://schemas.microsoft.com/office/drawing/2014/main" id="{FE121686-99EF-F341-8AAD-EC5F48D8B9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2227" y="5199825"/>
              <a:ext cx="559523" cy="559523"/>
            </a:xfrm>
            <a:prstGeom prst="rect">
              <a:avLst/>
            </a:prstGeom>
          </p:spPr>
        </p:pic>
      </p:grpSp>
      <p:grpSp>
        <p:nvGrpSpPr>
          <p:cNvPr id="14" name="Group 13">
            <a:extLst>
              <a:ext uri="{FF2B5EF4-FFF2-40B4-BE49-F238E27FC236}">
                <a16:creationId xmlns:a16="http://schemas.microsoft.com/office/drawing/2014/main" id="{0C493BE0-AF56-414F-B435-3A3FC7F7F397}"/>
              </a:ext>
            </a:extLst>
          </p:cNvPr>
          <p:cNvGrpSpPr/>
          <p:nvPr/>
        </p:nvGrpSpPr>
        <p:grpSpPr>
          <a:xfrm>
            <a:off x="5651500" y="1600120"/>
            <a:ext cx="1896457" cy="1333499"/>
            <a:chOff x="5651500" y="1600120"/>
            <a:chExt cx="1896457" cy="1333499"/>
          </a:xfrm>
        </p:grpSpPr>
        <p:grpSp>
          <p:nvGrpSpPr>
            <p:cNvPr id="83" name="Group 82">
              <a:extLst>
                <a:ext uri="{FF2B5EF4-FFF2-40B4-BE49-F238E27FC236}">
                  <a16:creationId xmlns:a16="http://schemas.microsoft.com/office/drawing/2014/main" id="{6C3D4B18-D8D2-4A96-9D45-62B793211F11}"/>
                </a:ext>
              </a:extLst>
            </p:cNvPr>
            <p:cNvGrpSpPr/>
            <p:nvPr/>
          </p:nvGrpSpPr>
          <p:grpSpPr>
            <a:xfrm>
              <a:off x="5981653" y="1814261"/>
              <a:ext cx="228694" cy="227198"/>
              <a:chOff x="2079041" y="6520603"/>
              <a:chExt cx="228694" cy="227198"/>
            </a:xfrm>
            <a:solidFill>
              <a:schemeClr val="bg1"/>
            </a:solidFill>
          </p:grpSpPr>
          <p:sp>
            <p:nvSpPr>
              <p:cNvPr id="84" name="Freeform 105">
                <a:extLst>
                  <a:ext uri="{FF2B5EF4-FFF2-40B4-BE49-F238E27FC236}">
                    <a16:creationId xmlns:a16="http://schemas.microsoft.com/office/drawing/2014/main" id="{3D5468C2-4435-4F9F-A579-D7982F4A3308}"/>
                  </a:ext>
                </a:extLst>
              </p:cNvPr>
              <p:cNvSpPr>
                <a:spLocks/>
              </p:cNvSpPr>
              <p:nvPr/>
            </p:nvSpPr>
            <p:spPr bwMode="auto">
              <a:xfrm>
                <a:off x="2185167" y="6682034"/>
                <a:ext cx="17937" cy="19432"/>
              </a:xfrm>
              <a:custGeom>
                <a:avLst/>
                <a:gdLst>
                  <a:gd name="T0" fmla="*/ 25 w 51"/>
                  <a:gd name="T1" fmla="*/ 0 h 52"/>
                  <a:gd name="T2" fmla="*/ 20 w 51"/>
                  <a:gd name="T3" fmla="*/ 1 h 52"/>
                  <a:gd name="T4" fmla="*/ 15 w 51"/>
                  <a:gd name="T5" fmla="*/ 2 h 52"/>
                  <a:gd name="T6" fmla="*/ 11 w 51"/>
                  <a:gd name="T7" fmla="*/ 4 h 52"/>
                  <a:gd name="T8" fmla="*/ 8 w 51"/>
                  <a:gd name="T9" fmla="*/ 8 h 52"/>
                  <a:gd name="T10" fmla="*/ 4 w 51"/>
                  <a:gd name="T11" fmla="*/ 12 h 52"/>
                  <a:gd name="T12" fmla="*/ 2 w 51"/>
                  <a:gd name="T13" fmla="*/ 16 h 52"/>
                  <a:gd name="T14" fmla="*/ 0 w 51"/>
                  <a:gd name="T15" fmla="*/ 21 h 52"/>
                  <a:gd name="T16" fmla="*/ 0 w 51"/>
                  <a:gd name="T17" fmla="*/ 26 h 52"/>
                  <a:gd name="T18" fmla="*/ 0 w 51"/>
                  <a:gd name="T19" fmla="*/ 31 h 52"/>
                  <a:gd name="T20" fmla="*/ 2 w 51"/>
                  <a:gd name="T21" fmla="*/ 37 h 52"/>
                  <a:gd name="T22" fmla="*/ 4 w 51"/>
                  <a:gd name="T23" fmla="*/ 41 h 52"/>
                  <a:gd name="T24" fmla="*/ 8 w 51"/>
                  <a:gd name="T25" fmla="*/ 44 h 52"/>
                  <a:gd name="T26" fmla="*/ 11 w 51"/>
                  <a:gd name="T27" fmla="*/ 47 h 52"/>
                  <a:gd name="T28" fmla="*/ 15 w 51"/>
                  <a:gd name="T29" fmla="*/ 49 h 52"/>
                  <a:gd name="T30" fmla="*/ 20 w 51"/>
                  <a:gd name="T31" fmla="*/ 51 h 52"/>
                  <a:gd name="T32" fmla="*/ 25 w 51"/>
                  <a:gd name="T33" fmla="*/ 52 h 52"/>
                  <a:gd name="T34" fmla="*/ 30 w 51"/>
                  <a:gd name="T35" fmla="*/ 51 h 52"/>
                  <a:gd name="T36" fmla="*/ 35 w 51"/>
                  <a:gd name="T37" fmla="*/ 49 h 52"/>
                  <a:gd name="T38" fmla="*/ 40 w 51"/>
                  <a:gd name="T39" fmla="*/ 47 h 52"/>
                  <a:gd name="T40" fmla="*/ 43 w 51"/>
                  <a:gd name="T41" fmla="*/ 44 h 52"/>
                  <a:gd name="T42" fmla="*/ 46 w 51"/>
                  <a:gd name="T43" fmla="*/ 41 h 52"/>
                  <a:gd name="T44" fmla="*/ 48 w 51"/>
                  <a:gd name="T45" fmla="*/ 37 h 52"/>
                  <a:gd name="T46" fmla="*/ 51 w 51"/>
                  <a:gd name="T47" fmla="*/ 31 h 52"/>
                  <a:gd name="T48" fmla="*/ 51 w 51"/>
                  <a:gd name="T49" fmla="*/ 26 h 52"/>
                  <a:gd name="T50" fmla="*/ 51 w 51"/>
                  <a:gd name="T51" fmla="*/ 21 h 52"/>
                  <a:gd name="T52" fmla="*/ 48 w 51"/>
                  <a:gd name="T53" fmla="*/ 16 h 52"/>
                  <a:gd name="T54" fmla="*/ 46 w 51"/>
                  <a:gd name="T55" fmla="*/ 12 h 52"/>
                  <a:gd name="T56" fmla="*/ 43 w 51"/>
                  <a:gd name="T57" fmla="*/ 8 h 52"/>
                  <a:gd name="T58" fmla="*/ 40 w 51"/>
                  <a:gd name="T59" fmla="*/ 4 h 52"/>
                  <a:gd name="T60" fmla="*/ 35 w 51"/>
                  <a:gd name="T61" fmla="*/ 2 h 52"/>
                  <a:gd name="T62" fmla="*/ 30 w 51"/>
                  <a:gd name="T63" fmla="*/ 1 h 52"/>
                  <a:gd name="T64" fmla="*/ 25 w 51"/>
                  <a:gd name="T6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2">
                    <a:moveTo>
                      <a:pt x="25" y="0"/>
                    </a:moveTo>
                    <a:lnTo>
                      <a:pt x="20" y="1"/>
                    </a:lnTo>
                    <a:lnTo>
                      <a:pt x="15" y="2"/>
                    </a:lnTo>
                    <a:lnTo>
                      <a:pt x="11" y="4"/>
                    </a:lnTo>
                    <a:lnTo>
                      <a:pt x="8" y="8"/>
                    </a:lnTo>
                    <a:lnTo>
                      <a:pt x="4" y="12"/>
                    </a:lnTo>
                    <a:lnTo>
                      <a:pt x="2" y="16"/>
                    </a:lnTo>
                    <a:lnTo>
                      <a:pt x="0" y="21"/>
                    </a:lnTo>
                    <a:lnTo>
                      <a:pt x="0" y="26"/>
                    </a:lnTo>
                    <a:lnTo>
                      <a:pt x="0" y="31"/>
                    </a:lnTo>
                    <a:lnTo>
                      <a:pt x="2" y="37"/>
                    </a:lnTo>
                    <a:lnTo>
                      <a:pt x="4" y="41"/>
                    </a:lnTo>
                    <a:lnTo>
                      <a:pt x="8" y="44"/>
                    </a:lnTo>
                    <a:lnTo>
                      <a:pt x="11" y="47"/>
                    </a:lnTo>
                    <a:lnTo>
                      <a:pt x="15" y="49"/>
                    </a:lnTo>
                    <a:lnTo>
                      <a:pt x="20" y="51"/>
                    </a:lnTo>
                    <a:lnTo>
                      <a:pt x="25" y="52"/>
                    </a:lnTo>
                    <a:lnTo>
                      <a:pt x="30" y="51"/>
                    </a:lnTo>
                    <a:lnTo>
                      <a:pt x="35" y="49"/>
                    </a:lnTo>
                    <a:lnTo>
                      <a:pt x="40" y="47"/>
                    </a:lnTo>
                    <a:lnTo>
                      <a:pt x="43" y="44"/>
                    </a:lnTo>
                    <a:lnTo>
                      <a:pt x="46" y="41"/>
                    </a:lnTo>
                    <a:lnTo>
                      <a:pt x="48" y="37"/>
                    </a:lnTo>
                    <a:lnTo>
                      <a:pt x="51" y="31"/>
                    </a:lnTo>
                    <a:lnTo>
                      <a:pt x="51" y="26"/>
                    </a:lnTo>
                    <a:lnTo>
                      <a:pt x="51" y="21"/>
                    </a:lnTo>
                    <a:lnTo>
                      <a:pt x="48" y="16"/>
                    </a:lnTo>
                    <a:lnTo>
                      <a:pt x="46" y="12"/>
                    </a:lnTo>
                    <a:lnTo>
                      <a:pt x="43" y="8"/>
                    </a:lnTo>
                    <a:lnTo>
                      <a:pt x="40" y="4"/>
                    </a:lnTo>
                    <a:lnTo>
                      <a:pt x="35" y="2"/>
                    </a:lnTo>
                    <a:lnTo>
                      <a:pt x="30" y="1"/>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85" name="Freeform 106">
                <a:extLst>
                  <a:ext uri="{FF2B5EF4-FFF2-40B4-BE49-F238E27FC236}">
                    <a16:creationId xmlns:a16="http://schemas.microsoft.com/office/drawing/2014/main" id="{01B4AFAE-F0FA-475D-81BC-C1375BB5C9A7}"/>
                  </a:ext>
                </a:extLst>
              </p:cNvPr>
              <p:cNvSpPr>
                <a:spLocks noEditPoints="1"/>
              </p:cNvSpPr>
              <p:nvPr/>
            </p:nvSpPr>
            <p:spPr bwMode="auto">
              <a:xfrm>
                <a:off x="2079041" y="6520603"/>
                <a:ext cx="228694" cy="227198"/>
              </a:xfrm>
              <a:custGeom>
                <a:avLst/>
                <a:gdLst>
                  <a:gd name="T0" fmla="*/ 249 w 611"/>
                  <a:gd name="T1" fmla="*/ 580 h 611"/>
                  <a:gd name="T2" fmla="*/ 183 w 611"/>
                  <a:gd name="T3" fmla="*/ 559 h 611"/>
                  <a:gd name="T4" fmla="*/ 128 w 611"/>
                  <a:gd name="T5" fmla="*/ 522 h 611"/>
                  <a:gd name="T6" fmla="*/ 80 w 611"/>
                  <a:gd name="T7" fmla="*/ 474 h 611"/>
                  <a:gd name="T8" fmla="*/ 47 w 611"/>
                  <a:gd name="T9" fmla="*/ 416 h 611"/>
                  <a:gd name="T10" fmla="*/ 29 w 611"/>
                  <a:gd name="T11" fmla="*/ 349 h 611"/>
                  <a:gd name="T12" fmla="*/ 27 w 611"/>
                  <a:gd name="T13" fmla="*/ 277 h 611"/>
                  <a:gd name="T14" fmla="*/ 42 w 611"/>
                  <a:gd name="T15" fmla="*/ 210 h 611"/>
                  <a:gd name="T16" fmla="*/ 73 w 611"/>
                  <a:gd name="T17" fmla="*/ 150 h 611"/>
                  <a:gd name="T18" fmla="*/ 117 w 611"/>
                  <a:gd name="T19" fmla="*/ 99 h 611"/>
                  <a:gd name="T20" fmla="*/ 172 w 611"/>
                  <a:gd name="T21" fmla="*/ 61 h 611"/>
                  <a:gd name="T22" fmla="*/ 235 w 611"/>
                  <a:gd name="T23" fmla="*/ 35 h 611"/>
                  <a:gd name="T24" fmla="*/ 305 w 611"/>
                  <a:gd name="T25" fmla="*/ 26 h 611"/>
                  <a:gd name="T26" fmla="*/ 376 w 611"/>
                  <a:gd name="T27" fmla="*/ 35 h 611"/>
                  <a:gd name="T28" fmla="*/ 439 w 611"/>
                  <a:gd name="T29" fmla="*/ 61 h 611"/>
                  <a:gd name="T30" fmla="*/ 494 w 611"/>
                  <a:gd name="T31" fmla="*/ 99 h 611"/>
                  <a:gd name="T32" fmla="*/ 538 w 611"/>
                  <a:gd name="T33" fmla="*/ 150 h 611"/>
                  <a:gd name="T34" fmla="*/ 568 w 611"/>
                  <a:gd name="T35" fmla="*/ 210 h 611"/>
                  <a:gd name="T36" fmla="*/ 584 w 611"/>
                  <a:gd name="T37" fmla="*/ 277 h 611"/>
                  <a:gd name="T38" fmla="*/ 582 w 611"/>
                  <a:gd name="T39" fmla="*/ 349 h 611"/>
                  <a:gd name="T40" fmla="*/ 564 w 611"/>
                  <a:gd name="T41" fmla="*/ 416 h 611"/>
                  <a:gd name="T42" fmla="*/ 529 w 611"/>
                  <a:gd name="T43" fmla="*/ 474 h 611"/>
                  <a:gd name="T44" fmla="*/ 483 w 611"/>
                  <a:gd name="T45" fmla="*/ 522 h 611"/>
                  <a:gd name="T46" fmla="*/ 426 w 611"/>
                  <a:gd name="T47" fmla="*/ 559 h 611"/>
                  <a:gd name="T48" fmla="*/ 362 w 611"/>
                  <a:gd name="T49" fmla="*/ 580 h 611"/>
                  <a:gd name="T50" fmla="*/ 305 w 611"/>
                  <a:gd name="T51" fmla="*/ 0 h 611"/>
                  <a:gd name="T52" fmla="*/ 229 w 611"/>
                  <a:gd name="T53" fmla="*/ 10 h 611"/>
                  <a:gd name="T54" fmla="*/ 160 w 611"/>
                  <a:gd name="T55" fmla="*/ 38 h 611"/>
                  <a:gd name="T56" fmla="*/ 100 w 611"/>
                  <a:gd name="T57" fmla="*/ 80 h 611"/>
                  <a:gd name="T58" fmla="*/ 52 w 611"/>
                  <a:gd name="T59" fmla="*/ 136 h 611"/>
                  <a:gd name="T60" fmla="*/ 18 w 611"/>
                  <a:gd name="T61" fmla="*/ 201 h 611"/>
                  <a:gd name="T62" fmla="*/ 1 w 611"/>
                  <a:gd name="T63" fmla="*/ 275 h 611"/>
                  <a:gd name="T64" fmla="*/ 3 w 611"/>
                  <a:gd name="T65" fmla="*/ 353 h 611"/>
                  <a:gd name="T66" fmla="*/ 23 w 611"/>
                  <a:gd name="T67" fmla="*/ 426 h 611"/>
                  <a:gd name="T68" fmla="*/ 60 w 611"/>
                  <a:gd name="T69" fmla="*/ 489 h 611"/>
                  <a:gd name="T70" fmla="*/ 111 w 611"/>
                  <a:gd name="T71" fmla="*/ 543 h 611"/>
                  <a:gd name="T72" fmla="*/ 173 w 611"/>
                  <a:gd name="T73" fmla="*/ 581 h 611"/>
                  <a:gd name="T74" fmla="*/ 244 w 611"/>
                  <a:gd name="T75" fmla="*/ 606 h 611"/>
                  <a:gd name="T76" fmla="*/ 321 w 611"/>
                  <a:gd name="T77" fmla="*/ 611 h 611"/>
                  <a:gd name="T78" fmla="*/ 396 w 611"/>
                  <a:gd name="T79" fmla="*/ 598 h 611"/>
                  <a:gd name="T80" fmla="*/ 464 w 611"/>
                  <a:gd name="T81" fmla="*/ 567 h 611"/>
                  <a:gd name="T82" fmla="*/ 522 w 611"/>
                  <a:gd name="T83" fmla="*/ 522 h 611"/>
                  <a:gd name="T84" fmla="*/ 567 w 611"/>
                  <a:gd name="T85" fmla="*/ 465 h 611"/>
                  <a:gd name="T86" fmla="*/ 597 w 611"/>
                  <a:gd name="T87" fmla="*/ 398 h 611"/>
                  <a:gd name="T88" fmla="*/ 611 w 611"/>
                  <a:gd name="T89" fmla="*/ 323 h 611"/>
                  <a:gd name="T90" fmla="*/ 604 w 611"/>
                  <a:gd name="T91" fmla="*/ 245 h 611"/>
                  <a:gd name="T92" fmla="*/ 581 w 611"/>
                  <a:gd name="T93" fmla="*/ 174 h 611"/>
                  <a:gd name="T94" fmla="*/ 541 w 611"/>
                  <a:gd name="T95" fmla="*/ 112 h 611"/>
                  <a:gd name="T96" fmla="*/ 488 w 611"/>
                  <a:gd name="T97" fmla="*/ 62 h 611"/>
                  <a:gd name="T98" fmla="*/ 424 w 611"/>
                  <a:gd name="T99" fmla="*/ 25 h 611"/>
                  <a:gd name="T100" fmla="*/ 352 w 611"/>
                  <a:gd name="T101" fmla="*/ 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1" h="611">
                    <a:moveTo>
                      <a:pt x="305" y="587"/>
                    </a:moveTo>
                    <a:lnTo>
                      <a:pt x="291" y="586"/>
                    </a:lnTo>
                    <a:lnTo>
                      <a:pt x="277" y="585"/>
                    </a:lnTo>
                    <a:lnTo>
                      <a:pt x="263" y="583"/>
                    </a:lnTo>
                    <a:lnTo>
                      <a:pt x="249" y="580"/>
                    </a:lnTo>
                    <a:lnTo>
                      <a:pt x="235" y="578"/>
                    </a:lnTo>
                    <a:lnTo>
                      <a:pt x="222" y="574"/>
                    </a:lnTo>
                    <a:lnTo>
                      <a:pt x="209" y="569"/>
                    </a:lnTo>
                    <a:lnTo>
                      <a:pt x="196" y="564"/>
                    </a:lnTo>
                    <a:lnTo>
                      <a:pt x="183" y="559"/>
                    </a:lnTo>
                    <a:lnTo>
                      <a:pt x="172" y="552"/>
                    </a:lnTo>
                    <a:lnTo>
                      <a:pt x="160" y="546"/>
                    </a:lnTo>
                    <a:lnTo>
                      <a:pt x="149" y="538"/>
                    </a:lnTo>
                    <a:lnTo>
                      <a:pt x="137" y="531"/>
                    </a:lnTo>
                    <a:lnTo>
                      <a:pt x="128" y="522"/>
                    </a:lnTo>
                    <a:lnTo>
                      <a:pt x="117" y="514"/>
                    </a:lnTo>
                    <a:lnTo>
                      <a:pt x="107" y="505"/>
                    </a:lnTo>
                    <a:lnTo>
                      <a:pt x="98" y="494"/>
                    </a:lnTo>
                    <a:lnTo>
                      <a:pt x="89" y="485"/>
                    </a:lnTo>
                    <a:lnTo>
                      <a:pt x="80" y="474"/>
                    </a:lnTo>
                    <a:lnTo>
                      <a:pt x="73" y="463"/>
                    </a:lnTo>
                    <a:lnTo>
                      <a:pt x="65" y="451"/>
                    </a:lnTo>
                    <a:lnTo>
                      <a:pt x="59" y="440"/>
                    </a:lnTo>
                    <a:lnTo>
                      <a:pt x="52" y="428"/>
                    </a:lnTo>
                    <a:lnTo>
                      <a:pt x="47" y="416"/>
                    </a:lnTo>
                    <a:lnTo>
                      <a:pt x="42" y="403"/>
                    </a:lnTo>
                    <a:lnTo>
                      <a:pt x="37" y="390"/>
                    </a:lnTo>
                    <a:lnTo>
                      <a:pt x="34" y="376"/>
                    </a:lnTo>
                    <a:lnTo>
                      <a:pt x="31" y="363"/>
                    </a:lnTo>
                    <a:lnTo>
                      <a:pt x="29" y="349"/>
                    </a:lnTo>
                    <a:lnTo>
                      <a:pt x="27" y="335"/>
                    </a:lnTo>
                    <a:lnTo>
                      <a:pt x="26" y="320"/>
                    </a:lnTo>
                    <a:lnTo>
                      <a:pt x="26" y="306"/>
                    </a:lnTo>
                    <a:lnTo>
                      <a:pt x="26" y="291"/>
                    </a:lnTo>
                    <a:lnTo>
                      <a:pt x="27" y="277"/>
                    </a:lnTo>
                    <a:lnTo>
                      <a:pt x="29" y="263"/>
                    </a:lnTo>
                    <a:lnTo>
                      <a:pt x="31" y="249"/>
                    </a:lnTo>
                    <a:lnTo>
                      <a:pt x="34" y="237"/>
                    </a:lnTo>
                    <a:lnTo>
                      <a:pt x="37" y="223"/>
                    </a:lnTo>
                    <a:lnTo>
                      <a:pt x="42" y="210"/>
                    </a:lnTo>
                    <a:lnTo>
                      <a:pt x="47" y="198"/>
                    </a:lnTo>
                    <a:lnTo>
                      <a:pt x="52" y="185"/>
                    </a:lnTo>
                    <a:lnTo>
                      <a:pt x="59" y="173"/>
                    </a:lnTo>
                    <a:lnTo>
                      <a:pt x="65" y="161"/>
                    </a:lnTo>
                    <a:lnTo>
                      <a:pt x="73" y="150"/>
                    </a:lnTo>
                    <a:lnTo>
                      <a:pt x="80" y="139"/>
                    </a:lnTo>
                    <a:lnTo>
                      <a:pt x="89" y="128"/>
                    </a:lnTo>
                    <a:lnTo>
                      <a:pt x="98" y="118"/>
                    </a:lnTo>
                    <a:lnTo>
                      <a:pt x="107" y="109"/>
                    </a:lnTo>
                    <a:lnTo>
                      <a:pt x="117" y="99"/>
                    </a:lnTo>
                    <a:lnTo>
                      <a:pt x="128" y="91"/>
                    </a:lnTo>
                    <a:lnTo>
                      <a:pt x="137" y="82"/>
                    </a:lnTo>
                    <a:lnTo>
                      <a:pt x="149" y="74"/>
                    </a:lnTo>
                    <a:lnTo>
                      <a:pt x="160" y="67"/>
                    </a:lnTo>
                    <a:lnTo>
                      <a:pt x="172" y="61"/>
                    </a:lnTo>
                    <a:lnTo>
                      <a:pt x="183" y="54"/>
                    </a:lnTo>
                    <a:lnTo>
                      <a:pt x="196" y="49"/>
                    </a:lnTo>
                    <a:lnTo>
                      <a:pt x="209" y="43"/>
                    </a:lnTo>
                    <a:lnTo>
                      <a:pt x="222" y="39"/>
                    </a:lnTo>
                    <a:lnTo>
                      <a:pt x="235" y="35"/>
                    </a:lnTo>
                    <a:lnTo>
                      <a:pt x="249" y="32"/>
                    </a:lnTo>
                    <a:lnTo>
                      <a:pt x="263" y="29"/>
                    </a:lnTo>
                    <a:lnTo>
                      <a:pt x="277" y="27"/>
                    </a:lnTo>
                    <a:lnTo>
                      <a:pt x="291" y="26"/>
                    </a:lnTo>
                    <a:lnTo>
                      <a:pt x="305" y="26"/>
                    </a:lnTo>
                    <a:lnTo>
                      <a:pt x="320" y="26"/>
                    </a:lnTo>
                    <a:lnTo>
                      <a:pt x="334" y="27"/>
                    </a:lnTo>
                    <a:lnTo>
                      <a:pt x="348" y="29"/>
                    </a:lnTo>
                    <a:lnTo>
                      <a:pt x="362" y="32"/>
                    </a:lnTo>
                    <a:lnTo>
                      <a:pt x="376" y="35"/>
                    </a:lnTo>
                    <a:lnTo>
                      <a:pt x="388" y="39"/>
                    </a:lnTo>
                    <a:lnTo>
                      <a:pt x="401" y="43"/>
                    </a:lnTo>
                    <a:lnTo>
                      <a:pt x="414" y="49"/>
                    </a:lnTo>
                    <a:lnTo>
                      <a:pt x="426" y="54"/>
                    </a:lnTo>
                    <a:lnTo>
                      <a:pt x="439" y="61"/>
                    </a:lnTo>
                    <a:lnTo>
                      <a:pt x="451" y="67"/>
                    </a:lnTo>
                    <a:lnTo>
                      <a:pt x="462" y="74"/>
                    </a:lnTo>
                    <a:lnTo>
                      <a:pt x="472" y="82"/>
                    </a:lnTo>
                    <a:lnTo>
                      <a:pt x="483" y="91"/>
                    </a:lnTo>
                    <a:lnTo>
                      <a:pt x="494" y="99"/>
                    </a:lnTo>
                    <a:lnTo>
                      <a:pt x="503" y="109"/>
                    </a:lnTo>
                    <a:lnTo>
                      <a:pt x="512" y="118"/>
                    </a:lnTo>
                    <a:lnTo>
                      <a:pt x="522" y="128"/>
                    </a:lnTo>
                    <a:lnTo>
                      <a:pt x="529" y="139"/>
                    </a:lnTo>
                    <a:lnTo>
                      <a:pt x="538" y="150"/>
                    </a:lnTo>
                    <a:lnTo>
                      <a:pt x="545" y="161"/>
                    </a:lnTo>
                    <a:lnTo>
                      <a:pt x="552" y="173"/>
                    </a:lnTo>
                    <a:lnTo>
                      <a:pt x="558" y="185"/>
                    </a:lnTo>
                    <a:lnTo>
                      <a:pt x="564" y="198"/>
                    </a:lnTo>
                    <a:lnTo>
                      <a:pt x="568" y="210"/>
                    </a:lnTo>
                    <a:lnTo>
                      <a:pt x="573" y="223"/>
                    </a:lnTo>
                    <a:lnTo>
                      <a:pt x="576" y="237"/>
                    </a:lnTo>
                    <a:lnTo>
                      <a:pt x="580" y="249"/>
                    </a:lnTo>
                    <a:lnTo>
                      <a:pt x="582" y="263"/>
                    </a:lnTo>
                    <a:lnTo>
                      <a:pt x="584" y="277"/>
                    </a:lnTo>
                    <a:lnTo>
                      <a:pt x="585" y="291"/>
                    </a:lnTo>
                    <a:lnTo>
                      <a:pt x="585" y="306"/>
                    </a:lnTo>
                    <a:lnTo>
                      <a:pt x="585" y="320"/>
                    </a:lnTo>
                    <a:lnTo>
                      <a:pt x="584" y="335"/>
                    </a:lnTo>
                    <a:lnTo>
                      <a:pt x="582" y="349"/>
                    </a:lnTo>
                    <a:lnTo>
                      <a:pt x="580" y="363"/>
                    </a:lnTo>
                    <a:lnTo>
                      <a:pt x="576" y="376"/>
                    </a:lnTo>
                    <a:lnTo>
                      <a:pt x="573" y="390"/>
                    </a:lnTo>
                    <a:lnTo>
                      <a:pt x="568" y="403"/>
                    </a:lnTo>
                    <a:lnTo>
                      <a:pt x="564" y="416"/>
                    </a:lnTo>
                    <a:lnTo>
                      <a:pt x="558" y="428"/>
                    </a:lnTo>
                    <a:lnTo>
                      <a:pt x="552" y="440"/>
                    </a:lnTo>
                    <a:lnTo>
                      <a:pt x="545" y="451"/>
                    </a:lnTo>
                    <a:lnTo>
                      <a:pt x="538" y="463"/>
                    </a:lnTo>
                    <a:lnTo>
                      <a:pt x="529" y="474"/>
                    </a:lnTo>
                    <a:lnTo>
                      <a:pt x="522" y="485"/>
                    </a:lnTo>
                    <a:lnTo>
                      <a:pt x="512" y="494"/>
                    </a:lnTo>
                    <a:lnTo>
                      <a:pt x="503" y="505"/>
                    </a:lnTo>
                    <a:lnTo>
                      <a:pt x="494" y="514"/>
                    </a:lnTo>
                    <a:lnTo>
                      <a:pt x="483" y="522"/>
                    </a:lnTo>
                    <a:lnTo>
                      <a:pt x="472" y="531"/>
                    </a:lnTo>
                    <a:lnTo>
                      <a:pt x="462" y="538"/>
                    </a:lnTo>
                    <a:lnTo>
                      <a:pt x="451" y="546"/>
                    </a:lnTo>
                    <a:lnTo>
                      <a:pt x="439" y="552"/>
                    </a:lnTo>
                    <a:lnTo>
                      <a:pt x="426" y="559"/>
                    </a:lnTo>
                    <a:lnTo>
                      <a:pt x="414" y="564"/>
                    </a:lnTo>
                    <a:lnTo>
                      <a:pt x="401" y="569"/>
                    </a:lnTo>
                    <a:lnTo>
                      <a:pt x="388" y="574"/>
                    </a:lnTo>
                    <a:lnTo>
                      <a:pt x="376" y="578"/>
                    </a:lnTo>
                    <a:lnTo>
                      <a:pt x="362" y="580"/>
                    </a:lnTo>
                    <a:lnTo>
                      <a:pt x="348" y="583"/>
                    </a:lnTo>
                    <a:lnTo>
                      <a:pt x="334" y="585"/>
                    </a:lnTo>
                    <a:lnTo>
                      <a:pt x="320" y="586"/>
                    </a:lnTo>
                    <a:lnTo>
                      <a:pt x="305" y="587"/>
                    </a:lnTo>
                    <a:close/>
                    <a:moveTo>
                      <a:pt x="305" y="0"/>
                    </a:moveTo>
                    <a:lnTo>
                      <a:pt x="290" y="1"/>
                    </a:lnTo>
                    <a:lnTo>
                      <a:pt x="274" y="3"/>
                    </a:lnTo>
                    <a:lnTo>
                      <a:pt x="259" y="4"/>
                    </a:lnTo>
                    <a:lnTo>
                      <a:pt x="244" y="7"/>
                    </a:lnTo>
                    <a:lnTo>
                      <a:pt x="229" y="10"/>
                    </a:lnTo>
                    <a:lnTo>
                      <a:pt x="215" y="14"/>
                    </a:lnTo>
                    <a:lnTo>
                      <a:pt x="201" y="20"/>
                    </a:lnTo>
                    <a:lnTo>
                      <a:pt x="187" y="25"/>
                    </a:lnTo>
                    <a:lnTo>
                      <a:pt x="173" y="30"/>
                    </a:lnTo>
                    <a:lnTo>
                      <a:pt x="160" y="38"/>
                    </a:lnTo>
                    <a:lnTo>
                      <a:pt x="147" y="45"/>
                    </a:lnTo>
                    <a:lnTo>
                      <a:pt x="134" y="53"/>
                    </a:lnTo>
                    <a:lnTo>
                      <a:pt x="122" y="62"/>
                    </a:lnTo>
                    <a:lnTo>
                      <a:pt x="111" y="70"/>
                    </a:lnTo>
                    <a:lnTo>
                      <a:pt x="100" y="80"/>
                    </a:lnTo>
                    <a:lnTo>
                      <a:pt x="89" y="91"/>
                    </a:lnTo>
                    <a:lnTo>
                      <a:pt x="79" y="101"/>
                    </a:lnTo>
                    <a:lnTo>
                      <a:pt x="70" y="112"/>
                    </a:lnTo>
                    <a:lnTo>
                      <a:pt x="60" y="124"/>
                    </a:lnTo>
                    <a:lnTo>
                      <a:pt x="52" y="136"/>
                    </a:lnTo>
                    <a:lnTo>
                      <a:pt x="44" y="149"/>
                    </a:lnTo>
                    <a:lnTo>
                      <a:pt x="36" y="160"/>
                    </a:lnTo>
                    <a:lnTo>
                      <a:pt x="30" y="174"/>
                    </a:lnTo>
                    <a:lnTo>
                      <a:pt x="23" y="187"/>
                    </a:lnTo>
                    <a:lnTo>
                      <a:pt x="18" y="201"/>
                    </a:lnTo>
                    <a:lnTo>
                      <a:pt x="14" y="215"/>
                    </a:lnTo>
                    <a:lnTo>
                      <a:pt x="9" y="230"/>
                    </a:lnTo>
                    <a:lnTo>
                      <a:pt x="6" y="245"/>
                    </a:lnTo>
                    <a:lnTo>
                      <a:pt x="3" y="260"/>
                    </a:lnTo>
                    <a:lnTo>
                      <a:pt x="1" y="275"/>
                    </a:lnTo>
                    <a:lnTo>
                      <a:pt x="0" y="290"/>
                    </a:lnTo>
                    <a:lnTo>
                      <a:pt x="0" y="306"/>
                    </a:lnTo>
                    <a:lnTo>
                      <a:pt x="0" y="323"/>
                    </a:lnTo>
                    <a:lnTo>
                      <a:pt x="1" y="338"/>
                    </a:lnTo>
                    <a:lnTo>
                      <a:pt x="3" y="353"/>
                    </a:lnTo>
                    <a:lnTo>
                      <a:pt x="6" y="368"/>
                    </a:lnTo>
                    <a:lnTo>
                      <a:pt x="9" y="383"/>
                    </a:lnTo>
                    <a:lnTo>
                      <a:pt x="14" y="398"/>
                    </a:lnTo>
                    <a:lnTo>
                      <a:pt x="18" y="412"/>
                    </a:lnTo>
                    <a:lnTo>
                      <a:pt x="23" y="426"/>
                    </a:lnTo>
                    <a:lnTo>
                      <a:pt x="30" y="438"/>
                    </a:lnTo>
                    <a:lnTo>
                      <a:pt x="36" y="452"/>
                    </a:lnTo>
                    <a:lnTo>
                      <a:pt x="44" y="465"/>
                    </a:lnTo>
                    <a:lnTo>
                      <a:pt x="52" y="477"/>
                    </a:lnTo>
                    <a:lnTo>
                      <a:pt x="60" y="489"/>
                    </a:lnTo>
                    <a:lnTo>
                      <a:pt x="70" y="501"/>
                    </a:lnTo>
                    <a:lnTo>
                      <a:pt x="79" y="511"/>
                    </a:lnTo>
                    <a:lnTo>
                      <a:pt x="89" y="522"/>
                    </a:lnTo>
                    <a:lnTo>
                      <a:pt x="100" y="533"/>
                    </a:lnTo>
                    <a:lnTo>
                      <a:pt x="111" y="543"/>
                    </a:lnTo>
                    <a:lnTo>
                      <a:pt x="122" y="551"/>
                    </a:lnTo>
                    <a:lnTo>
                      <a:pt x="134" y="560"/>
                    </a:lnTo>
                    <a:lnTo>
                      <a:pt x="147" y="567"/>
                    </a:lnTo>
                    <a:lnTo>
                      <a:pt x="160" y="575"/>
                    </a:lnTo>
                    <a:lnTo>
                      <a:pt x="173" y="581"/>
                    </a:lnTo>
                    <a:lnTo>
                      <a:pt x="187" y="588"/>
                    </a:lnTo>
                    <a:lnTo>
                      <a:pt x="201" y="593"/>
                    </a:lnTo>
                    <a:lnTo>
                      <a:pt x="215" y="598"/>
                    </a:lnTo>
                    <a:lnTo>
                      <a:pt x="229" y="602"/>
                    </a:lnTo>
                    <a:lnTo>
                      <a:pt x="244" y="606"/>
                    </a:lnTo>
                    <a:lnTo>
                      <a:pt x="259" y="608"/>
                    </a:lnTo>
                    <a:lnTo>
                      <a:pt x="274" y="610"/>
                    </a:lnTo>
                    <a:lnTo>
                      <a:pt x="290" y="611"/>
                    </a:lnTo>
                    <a:lnTo>
                      <a:pt x="305" y="611"/>
                    </a:lnTo>
                    <a:lnTo>
                      <a:pt x="321" y="611"/>
                    </a:lnTo>
                    <a:lnTo>
                      <a:pt x="337" y="610"/>
                    </a:lnTo>
                    <a:lnTo>
                      <a:pt x="352" y="608"/>
                    </a:lnTo>
                    <a:lnTo>
                      <a:pt x="367" y="606"/>
                    </a:lnTo>
                    <a:lnTo>
                      <a:pt x="381" y="602"/>
                    </a:lnTo>
                    <a:lnTo>
                      <a:pt x="396" y="598"/>
                    </a:lnTo>
                    <a:lnTo>
                      <a:pt x="410" y="593"/>
                    </a:lnTo>
                    <a:lnTo>
                      <a:pt x="424" y="588"/>
                    </a:lnTo>
                    <a:lnTo>
                      <a:pt x="438" y="581"/>
                    </a:lnTo>
                    <a:lnTo>
                      <a:pt x="451" y="575"/>
                    </a:lnTo>
                    <a:lnTo>
                      <a:pt x="464" y="567"/>
                    </a:lnTo>
                    <a:lnTo>
                      <a:pt x="475" y="560"/>
                    </a:lnTo>
                    <a:lnTo>
                      <a:pt x="488" y="551"/>
                    </a:lnTo>
                    <a:lnTo>
                      <a:pt x="499" y="543"/>
                    </a:lnTo>
                    <a:lnTo>
                      <a:pt x="511" y="533"/>
                    </a:lnTo>
                    <a:lnTo>
                      <a:pt x="522" y="522"/>
                    </a:lnTo>
                    <a:lnTo>
                      <a:pt x="531" y="511"/>
                    </a:lnTo>
                    <a:lnTo>
                      <a:pt x="541" y="501"/>
                    </a:lnTo>
                    <a:lnTo>
                      <a:pt x="550" y="489"/>
                    </a:lnTo>
                    <a:lnTo>
                      <a:pt x="558" y="477"/>
                    </a:lnTo>
                    <a:lnTo>
                      <a:pt x="567" y="465"/>
                    </a:lnTo>
                    <a:lnTo>
                      <a:pt x="574" y="452"/>
                    </a:lnTo>
                    <a:lnTo>
                      <a:pt x="581" y="438"/>
                    </a:lnTo>
                    <a:lnTo>
                      <a:pt x="587" y="426"/>
                    </a:lnTo>
                    <a:lnTo>
                      <a:pt x="592" y="412"/>
                    </a:lnTo>
                    <a:lnTo>
                      <a:pt x="597" y="398"/>
                    </a:lnTo>
                    <a:lnTo>
                      <a:pt x="601" y="383"/>
                    </a:lnTo>
                    <a:lnTo>
                      <a:pt x="604" y="368"/>
                    </a:lnTo>
                    <a:lnTo>
                      <a:pt x="608" y="353"/>
                    </a:lnTo>
                    <a:lnTo>
                      <a:pt x="610" y="338"/>
                    </a:lnTo>
                    <a:lnTo>
                      <a:pt x="611" y="323"/>
                    </a:lnTo>
                    <a:lnTo>
                      <a:pt x="611" y="306"/>
                    </a:lnTo>
                    <a:lnTo>
                      <a:pt x="611" y="290"/>
                    </a:lnTo>
                    <a:lnTo>
                      <a:pt x="610" y="275"/>
                    </a:lnTo>
                    <a:lnTo>
                      <a:pt x="608" y="260"/>
                    </a:lnTo>
                    <a:lnTo>
                      <a:pt x="604" y="245"/>
                    </a:lnTo>
                    <a:lnTo>
                      <a:pt x="601" y="230"/>
                    </a:lnTo>
                    <a:lnTo>
                      <a:pt x="597" y="215"/>
                    </a:lnTo>
                    <a:lnTo>
                      <a:pt x="592" y="201"/>
                    </a:lnTo>
                    <a:lnTo>
                      <a:pt x="587" y="187"/>
                    </a:lnTo>
                    <a:lnTo>
                      <a:pt x="581" y="174"/>
                    </a:lnTo>
                    <a:lnTo>
                      <a:pt x="574" y="160"/>
                    </a:lnTo>
                    <a:lnTo>
                      <a:pt x="567" y="149"/>
                    </a:lnTo>
                    <a:lnTo>
                      <a:pt x="558" y="136"/>
                    </a:lnTo>
                    <a:lnTo>
                      <a:pt x="550" y="124"/>
                    </a:lnTo>
                    <a:lnTo>
                      <a:pt x="541" y="112"/>
                    </a:lnTo>
                    <a:lnTo>
                      <a:pt x="531" y="101"/>
                    </a:lnTo>
                    <a:lnTo>
                      <a:pt x="522" y="91"/>
                    </a:lnTo>
                    <a:lnTo>
                      <a:pt x="511" y="80"/>
                    </a:lnTo>
                    <a:lnTo>
                      <a:pt x="499" y="70"/>
                    </a:lnTo>
                    <a:lnTo>
                      <a:pt x="488" y="62"/>
                    </a:lnTo>
                    <a:lnTo>
                      <a:pt x="475" y="53"/>
                    </a:lnTo>
                    <a:lnTo>
                      <a:pt x="464" y="45"/>
                    </a:lnTo>
                    <a:lnTo>
                      <a:pt x="451" y="38"/>
                    </a:lnTo>
                    <a:lnTo>
                      <a:pt x="438" y="30"/>
                    </a:lnTo>
                    <a:lnTo>
                      <a:pt x="424" y="25"/>
                    </a:lnTo>
                    <a:lnTo>
                      <a:pt x="410" y="20"/>
                    </a:lnTo>
                    <a:lnTo>
                      <a:pt x="396" y="14"/>
                    </a:lnTo>
                    <a:lnTo>
                      <a:pt x="381" y="10"/>
                    </a:lnTo>
                    <a:lnTo>
                      <a:pt x="367" y="7"/>
                    </a:lnTo>
                    <a:lnTo>
                      <a:pt x="352" y="4"/>
                    </a:lnTo>
                    <a:lnTo>
                      <a:pt x="337" y="3"/>
                    </a:lnTo>
                    <a:lnTo>
                      <a:pt x="321" y="1"/>
                    </a:lnTo>
                    <a:lnTo>
                      <a:pt x="3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86" name="Freeform 107">
                <a:extLst>
                  <a:ext uri="{FF2B5EF4-FFF2-40B4-BE49-F238E27FC236}">
                    <a16:creationId xmlns:a16="http://schemas.microsoft.com/office/drawing/2014/main" id="{7A9C056D-DDDA-49BF-86BA-CCF22E279120}"/>
                  </a:ext>
                </a:extLst>
              </p:cNvPr>
              <p:cNvSpPr>
                <a:spLocks/>
              </p:cNvSpPr>
              <p:nvPr/>
            </p:nvSpPr>
            <p:spPr bwMode="auto">
              <a:xfrm>
                <a:off x="2159757" y="6577403"/>
                <a:ext cx="67263" cy="95662"/>
              </a:xfrm>
              <a:custGeom>
                <a:avLst/>
                <a:gdLst>
                  <a:gd name="T0" fmla="*/ 80 w 178"/>
                  <a:gd name="T1" fmla="*/ 0 h 254"/>
                  <a:gd name="T2" fmla="*/ 63 w 178"/>
                  <a:gd name="T3" fmla="*/ 3 h 254"/>
                  <a:gd name="T4" fmla="*/ 47 w 178"/>
                  <a:gd name="T5" fmla="*/ 11 h 254"/>
                  <a:gd name="T6" fmla="*/ 33 w 178"/>
                  <a:gd name="T7" fmla="*/ 20 h 254"/>
                  <a:gd name="T8" fmla="*/ 20 w 178"/>
                  <a:gd name="T9" fmla="*/ 32 h 254"/>
                  <a:gd name="T10" fmla="*/ 10 w 178"/>
                  <a:gd name="T11" fmla="*/ 46 h 254"/>
                  <a:gd name="T12" fmla="*/ 4 w 178"/>
                  <a:gd name="T13" fmla="*/ 62 h 254"/>
                  <a:gd name="T14" fmla="*/ 1 w 178"/>
                  <a:gd name="T15" fmla="*/ 79 h 254"/>
                  <a:gd name="T16" fmla="*/ 1 w 178"/>
                  <a:gd name="T17" fmla="*/ 93 h 254"/>
                  <a:gd name="T18" fmla="*/ 8 w 178"/>
                  <a:gd name="T19" fmla="*/ 101 h 254"/>
                  <a:gd name="T20" fmla="*/ 18 w 178"/>
                  <a:gd name="T21" fmla="*/ 101 h 254"/>
                  <a:gd name="T22" fmla="*/ 24 w 178"/>
                  <a:gd name="T23" fmla="*/ 93 h 254"/>
                  <a:gd name="T24" fmla="*/ 25 w 178"/>
                  <a:gd name="T25" fmla="*/ 83 h 254"/>
                  <a:gd name="T26" fmla="*/ 29 w 178"/>
                  <a:gd name="T27" fmla="*/ 70 h 254"/>
                  <a:gd name="T28" fmla="*/ 33 w 178"/>
                  <a:gd name="T29" fmla="*/ 59 h 254"/>
                  <a:gd name="T30" fmla="*/ 40 w 178"/>
                  <a:gd name="T31" fmla="*/ 48 h 254"/>
                  <a:gd name="T32" fmla="*/ 49 w 178"/>
                  <a:gd name="T33" fmla="*/ 40 h 254"/>
                  <a:gd name="T34" fmla="*/ 59 w 178"/>
                  <a:gd name="T35" fmla="*/ 33 h 254"/>
                  <a:gd name="T36" fmla="*/ 71 w 178"/>
                  <a:gd name="T37" fmla="*/ 28 h 254"/>
                  <a:gd name="T38" fmla="*/ 82 w 178"/>
                  <a:gd name="T39" fmla="*/ 26 h 254"/>
                  <a:gd name="T40" fmla="*/ 95 w 178"/>
                  <a:gd name="T41" fmla="*/ 26 h 254"/>
                  <a:gd name="T42" fmla="*/ 108 w 178"/>
                  <a:gd name="T43" fmla="*/ 28 h 254"/>
                  <a:gd name="T44" fmla="*/ 120 w 178"/>
                  <a:gd name="T45" fmla="*/ 33 h 254"/>
                  <a:gd name="T46" fmla="*/ 130 w 178"/>
                  <a:gd name="T47" fmla="*/ 40 h 254"/>
                  <a:gd name="T48" fmla="*/ 138 w 178"/>
                  <a:gd name="T49" fmla="*/ 48 h 254"/>
                  <a:gd name="T50" fmla="*/ 146 w 178"/>
                  <a:gd name="T51" fmla="*/ 59 h 254"/>
                  <a:gd name="T52" fmla="*/ 150 w 178"/>
                  <a:gd name="T53" fmla="*/ 70 h 254"/>
                  <a:gd name="T54" fmla="*/ 152 w 178"/>
                  <a:gd name="T55" fmla="*/ 83 h 254"/>
                  <a:gd name="T56" fmla="*/ 152 w 178"/>
                  <a:gd name="T57" fmla="*/ 95 h 254"/>
                  <a:gd name="T58" fmla="*/ 150 w 178"/>
                  <a:gd name="T59" fmla="*/ 107 h 254"/>
                  <a:gd name="T60" fmla="*/ 146 w 178"/>
                  <a:gd name="T61" fmla="*/ 119 h 254"/>
                  <a:gd name="T62" fmla="*/ 138 w 178"/>
                  <a:gd name="T63" fmla="*/ 129 h 254"/>
                  <a:gd name="T64" fmla="*/ 130 w 178"/>
                  <a:gd name="T65" fmla="*/ 137 h 254"/>
                  <a:gd name="T66" fmla="*/ 120 w 178"/>
                  <a:gd name="T67" fmla="*/ 145 h 254"/>
                  <a:gd name="T68" fmla="*/ 108 w 178"/>
                  <a:gd name="T69" fmla="*/ 149 h 254"/>
                  <a:gd name="T70" fmla="*/ 95 w 178"/>
                  <a:gd name="T71" fmla="*/ 152 h 254"/>
                  <a:gd name="T72" fmla="*/ 84 w 178"/>
                  <a:gd name="T73" fmla="*/ 153 h 254"/>
                  <a:gd name="T74" fmla="*/ 78 w 178"/>
                  <a:gd name="T75" fmla="*/ 160 h 254"/>
                  <a:gd name="T76" fmla="*/ 77 w 178"/>
                  <a:gd name="T77" fmla="*/ 242 h 254"/>
                  <a:gd name="T78" fmla="*/ 80 w 178"/>
                  <a:gd name="T79" fmla="*/ 250 h 254"/>
                  <a:gd name="T80" fmla="*/ 89 w 178"/>
                  <a:gd name="T81" fmla="*/ 254 h 254"/>
                  <a:gd name="T82" fmla="*/ 98 w 178"/>
                  <a:gd name="T83" fmla="*/ 250 h 254"/>
                  <a:gd name="T84" fmla="*/ 102 w 178"/>
                  <a:gd name="T85" fmla="*/ 242 h 254"/>
                  <a:gd name="T86" fmla="*/ 110 w 178"/>
                  <a:gd name="T87" fmla="*/ 176 h 254"/>
                  <a:gd name="T88" fmla="*/ 125 w 178"/>
                  <a:gd name="T89" fmla="*/ 171 h 254"/>
                  <a:gd name="T90" fmla="*/ 139 w 178"/>
                  <a:gd name="T91" fmla="*/ 163 h 254"/>
                  <a:gd name="T92" fmla="*/ 151 w 178"/>
                  <a:gd name="T93" fmla="*/ 153 h 254"/>
                  <a:gd name="T94" fmla="*/ 161 w 178"/>
                  <a:gd name="T95" fmla="*/ 142 h 254"/>
                  <a:gd name="T96" fmla="*/ 169 w 178"/>
                  <a:gd name="T97" fmla="*/ 128 h 254"/>
                  <a:gd name="T98" fmla="*/ 175 w 178"/>
                  <a:gd name="T99" fmla="*/ 114 h 254"/>
                  <a:gd name="T100" fmla="*/ 178 w 178"/>
                  <a:gd name="T101" fmla="*/ 97 h 254"/>
                  <a:gd name="T102" fmla="*/ 178 w 178"/>
                  <a:gd name="T103" fmla="*/ 79 h 254"/>
                  <a:gd name="T104" fmla="*/ 175 w 178"/>
                  <a:gd name="T105" fmla="*/ 62 h 254"/>
                  <a:gd name="T106" fmla="*/ 167 w 178"/>
                  <a:gd name="T107" fmla="*/ 46 h 254"/>
                  <a:gd name="T108" fmla="*/ 157 w 178"/>
                  <a:gd name="T109" fmla="*/ 32 h 254"/>
                  <a:gd name="T110" fmla="*/ 146 w 178"/>
                  <a:gd name="T111" fmla="*/ 20 h 254"/>
                  <a:gd name="T112" fmla="*/ 132 w 178"/>
                  <a:gd name="T113" fmla="*/ 11 h 254"/>
                  <a:gd name="T114" fmla="*/ 116 w 178"/>
                  <a:gd name="T115" fmla="*/ 3 h 254"/>
                  <a:gd name="T116" fmla="*/ 98 w 178"/>
                  <a:gd name="T1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254">
                    <a:moveTo>
                      <a:pt x="89" y="0"/>
                    </a:moveTo>
                    <a:lnTo>
                      <a:pt x="80" y="0"/>
                    </a:lnTo>
                    <a:lnTo>
                      <a:pt x="72" y="1"/>
                    </a:lnTo>
                    <a:lnTo>
                      <a:pt x="63" y="3"/>
                    </a:lnTo>
                    <a:lnTo>
                      <a:pt x="54" y="6"/>
                    </a:lnTo>
                    <a:lnTo>
                      <a:pt x="47" y="11"/>
                    </a:lnTo>
                    <a:lnTo>
                      <a:pt x="39" y="15"/>
                    </a:lnTo>
                    <a:lnTo>
                      <a:pt x="33" y="20"/>
                    </a:lnTo>
                    <a:lnTo>
                      <a:pt x="26" y="26"/>
                    </a:lnTo>
                    <a:lnTo>
                      <a:pt x="20" y="32"/>
                    </a:lnTo>
                    <a:lnTo>
                      <a:pt x="16" y="39"/>
                    </a:lnTo>
                    <a:lnTo>
                      <a:pt x="10" y="46"/>
                    </a:lnTo>
                    <a:lnTo>
                      <a:pt x="7" y="55"/>
                    </a:lnTo>
                    <a:lnTo>
                      <a:pt x="4" y="62"/>
                    </a:lnTo>
                    <a:lnTo>
                      <a:pt x="2" y="71"/>
                    </a:lnTo>
                    <a:lnTo>
                      <a:pt x="1" y="79"/>
                    </a:lnTo>
                    <a:lnTo>
                      <a:pt x="0" y="89"/>
                    </a:lnTo>
                    <a:lnTo>
                      <a:pt x="1" y="93"/>
                    </a:lnTo>
                    <a:lnTo>
                      <a:pt x="4" y="98"/>
                    </a:lnTo>
                    <a:lnTo>
                      <a:pt x="8" y="101"/>
                    </a:lnTo>
                    <a:lnTo>
                      <a:pt x="13" y="101"/>
                    </a:lnTo>
                    <a:lnTo>
                      <a:pt x="18" y="101"/>
                    </a:lnTo>
                    <a:lnTo>
                      <a:pt x="22" y="98"/>
                    </a:lnTo>
                    <a:lnTo>
                      <a:pt x="24" y="93"/>
                    </a:lnTo>
                    <a:lnTo>
                      <a:pt x="25" y="89"/>
                    </a:lnTo>
                    <a:lnTo>
                      <a:pt x="25" y="83"/>
                    </a:lnTo>
                    <a:lnTo>
                      <a:pt x="26" y="76"/>
                    </a:lnTo>
                    <a:lnTo>
                      <a:pt x="29" y="70"/>
                    </a:lnTo>
                    <a:lnTo>
                      <a:pt x="31" y="64"/>
                    </a:lnTo>
                    <a:lnTo>
                      <a:pt x="33" y="59"/>
                    </a:lnTo>
                    <a:lnTo>
                      <a:pt x="36" y="54"/>
                    </a:lnTo>
                    <a:lnTo>
                      <a:pt x="40" y="48"/>
                    </a:lnTo>
                    <a:lnTo>
                      <a:pt x="45" y="44"/>
                    </a:lnTo>
                    <a:lnTo>
                      <a:pt x="49" y="40"/>
                    </a:lnTo>
                    <a:lnTo>
                      <a:pt x="53" y="36"/>
                    </a:lnTo>
                    <a:lnTo>
                      <a:pt x="59" y="33"/>
                    </a:lnTo>
                    <a:lnTo>
                      <a:pt x="64" y="30"/>
                    </a:lnTo>
                    <a:lnTo>
                      <a:pt x="71" y="28"/>
                    </a:lnTo>
                    <a:lnTo>
                      <a:pt x="77" y="26"/>
                    </a:lnTo>
                    <a:lnTo>
                      <a:pt x="82" y="26"/>
                    </a:lnTo>
                    <a:lnTo>
                      <a:pt x="89" y="25"/>
                    </a:lnTo>
                    <a:lnTo>
                      <a:pt x="95" y="26"/>
                    </a:lnTo>
                    <a:lnTo>
                      <a:pt x="102" y="26"/>
                    </a:lnTo>
                    <a:lnTo>
                      <a:pt x="108" y="28"/>
                    </a:lnTo>
                    <a:lnTo>
                      <a:pt x="115" y="30"/>
                    </a:lnTo>
                    <a:lnTo>
                      <a:pt x="120" y="33"/>
                    </a:lnTo>
                    <a:lnTo>
                      <a:pt x="125" y="36"/>
                    </a:lnTo>
                    <a:lnTo>
                      <a:pt x="130" y="40"/>
                    </a:lnTo>
                    <a:lnTo>
                      <a:pt x="134" y="44"/>
                    </a:lnTo>
                    <a:lnTo>
                      <a:pt x="138" y="48"/>
                    </a:lnTo>
                    <a:lnTo>
                      <a:pt x="142" y="54"/>
                    </a:lnTo>
                    <a:lnTo>
                      <a:pt x="146" y="59"/>
                    </a:lnTo>
                    <a:lnTo>
                      <a:pt x="148" y="64"/>
                    </a:lnTo>
                    <a:lnTo>
                      <a:pt x="150" y="70"/>
                    </a:lnTo>
                    <a:lnTo>
                      <a:pt x="152" y="76"/>
                    </a:lnTo>
                    <a:lnTo>
                      <a:pt x="152" y="83"/>
                    </a:lnTo>
                    <a:lnTo>
                      <a:pt x="153" y="89"/>
                    </a:lnTo>
                    <a:lnTo>
                      <a:pt x="152" y="95"/>
                    </a:lnTo>
                    <a:lnTo>
                      <a:pt x="152" y="102"/>
                    </a:lnTo>
                    <a:lnTo>
                      <a:pt x="150" y="107"/>
                    </a:lnTo>
                    <a:lnTo>
                      <a:pt x="148" y="114"/>
                    </a:lnTo>
                    <a:lnTo>
                      <a:pt x="146" y="119"/>
                    </a:lnTo>
                    <a:lnTo>
                      <a:pt x="142" y="124"/>
                    </a:lnTo>
                    <a:lnTo>
                      <a:pt x="138" y="129"/>
                    </a:lnTo>
                    <a:lnTo>
                      <a:pt x="134" y="134"/>
                    </a:lnTo>
                    <a:lnTo>
                      <a:pt x="130" y="137"/>
                    </a:lnTo>
                    <a:lnTo>
                      <a:pt x="125" y="142"/>
                    </a:lnTo>
                    <a:lnTo>
                      <a:pt x="120" y="145"/>
                    </a:lnTo>
                    <a:lnTo>
                      <a:pt x="115" y="147"/>
                    </a:lnTo>
                    <a:lnTo>
                      <a:pt x="108" y="149"/>
                    </a:lnTo>
                    <a:lnTo>
                      <a:pt x="102" y="151"/>
                    </a:lnTo>
                    <a:lnTo>
                      <a:pt x="95" y="152"/>
                    </a:lnTo>
                    <a:lnTo>
                      <a:pt x="89" y="152"/>
                    </a:lnTo>
                    <a:lnTo>
                      <a:pt x="84" y="153"/>
                    </a:lnTo>
                    <a:lnTo>
                      <a:pt x="80" y="157"/>
                    </a:lnTo>
                    <a:lnTo>
                      <a:pt x="78" y="160"/>
                    </a:lnTo>
                    <a:lnTo>
                      <a:pt x="77" y="165"/>
                    </a:lnTo>
                    <a:lnTo>
                      <a:pt x="77" y="242"/>
                    </a:lnTo>
                    <a:lnTo>
                      <a:pt x="78" y="247"/>
                    </a:lnTo>
                    <a:lnTo>
                      <a:pt x="80" y="250"/>
                    </a:lnTo>
                    <a:lnTo>
                      <a:pt x="84" y="253"/>
                    </a:lnTo>
                    <a:lnTo>
                      <a:pt x="89" y="254"/>
                    </a:lnTo>
                    <a:lnTo>
                      <a:pt x="94" y="253"/>
                    </a:lnTo>
                    <a:lnTo>
                      <a:pt x="98" y="250"/>
                    </a:lnTo>
                    <a:lnTo>
                      <a:pt x="101" y="247"/>
                    </a:lnTo>
                    <a:lnTo>
                      <a:pt x="102" y="242"/>
                    </a:lnTo>
                    <a:lnTo>
                      <a:pt x="102" y="178"/>
                    </a:lnTo>
                    <a:lnTo>
                      <a:pt x="110" y="176"/>
                    </a:lnTo>
                    <a:lnTo>
                      <a:pt x="118" y="174"/>
                    </a:lnTo>
                    <a:lnTo>
                      <a:pt x="125" y="171"/>
                    </a:lnTo>
                    <a:lnTo>
                      <a:pt x="132" y="167"/>
                    </a:lnTo>
                    <a:lnTo>
                      <a:pt x="139" y="163"/>
                    </a:lnTo>
                    <a:lnTo>
                      <a:pt x="145" y="159"/>
                    </a:lnTo>
                    <a:lnTo>
                      <a:pt x="151" y="153"/>
                    </a:lnTo>
                    <a:lnTo>
                      <a:pt x="156" y="148"/>
                    </a:lnTo>
                    <a:lnTo>
                      <a:pt x="161" y="142"/>
                    </a:lnTo>
                    <a:lnTo>
                      <a:pt x="166" y="135"/>
                    </a:lnTo>
                    <a:lnTo>
                      <a:pt x="169" y="128"/>
                    </a:lnTo>
                    <a:lnTo>
                      <a:pt x="172" y="121"/>
                    </a:lnTo>
                    <a:lnTo>
                      <a:pt x="175" y="114"/>
                    </a:lnTo>
                    <a:lnTo>
                      <a:pt x="177" y="105"/>
                    </a:lnTo>
                    <a:lnTo>
                      <a:pt x="178" y="97"/>
                    </a:lnTo>
                    <a:lnTo>
                      <a:pt x="178" y="89"/>
                    </a:lnTo>
                    <a:lnTo>
                      <a:pt x="178" y="79"/>
                    </a:lnTo>
                    <a:lnTo>
                      <a:pt x="177" y="71"/>
                    </a:lnTo>
                    <a:lnTo>
                      <a:pt x="175" y="62"/>
                    </a:lnTo>
                    <a:lnTo>
                      <a:pt x="171" y="55"/>
                    </a:lnTo>
                    <a:lnTo>
                      <a:pt x="167" y="46"/>
                    </a:lnTo>
                    <a:lnTo>
                      <a:pt x="163" y="39"/>
                    </a:lnTo>
                    <a:lnTo>
                      <a:pt x="157" y="32"/>
                    </a:lnTo>
                    <a:lnTo>
                      <a:pt x="152" y="26"/>
                    </a:lnTo>
                    <a:lnTo>
                      <a:pt x="146" y="20"/>
                    </a:lnTo>
                    <a:lnTo>
                      <a:pt x="139" y="15"/>
                    </a:lnTo>
                    <a:lnTo>
                      <a:pt x="132" y="11"/>
                    </a:lnTo>
                    <a:lnTo>
                      <a:pt x="124" y="6"/>
                    </a:lnTo>
                    <a:lnTo>
                      <a:pt x="116" y="3"/>
                    </a:lnTo>
                    <a:lnTo>
                      <a:pt x="107" y="1"/>
                    </a:lnTo>
                    <a:lnTo>
                      <a:pt x="98" y="0"/>
                    </a:lnTo>
                    <a:lnTo>
                      <a:pt x="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grpSp>
        <p:sp>
          <p:nvSpPr>
            <p:cNvPr id="66" name="Oval 65">
              <a:extLst>
                <a:ext uri="{FF2B5EF4-FFF2-40B4-BE49-F238E27FC236}">
                  <a16:creationId xmlns:a16="http://schemas.microsoft.com/office/drawing/2014/main" id="{AF94C38F-C78C-47AA-A119-ED6F7BD74721}"/>
                </a:ext>
              </a:extLst>
            </p:cNvPr>
            <p:cNvSpPr/>
            <p:nvPr/>
          </p:nvSpPr>
          <p:spPr>
            <a:xfrm>
              <a:off x="6121782" y="1600120"/>
              <a:ext cx="889000" cy="889000"/>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100" name="TextBox 99">
              <a:extLst>
                <a:ext uri="{FF2B5EF4-FFF2-40B4-BE49-F238E27FC236}">
                  <a16:creationId xmlns:a16="http://schemas.microsoft.com/office/drawing/2014/main" id="{B08DD69D-4B4D-4FF6-A143-F52654680046}"/>
                </a:ext>
              </a:extLst>
            </p:cNvPr>
            <p:cNvSpPr txBox="1"/>
            <p:nvPr/>
          </p:nvSpPr>
          <p:spPr>
            <a:xfrm>
              <a:off x="5651500" y="2441176"/>
              <a:ext cx="1896457" cy="492443"/>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Exploratory Data Analysis</a:t>
              </a:r>
              <a:endParaRPr lang="id-ID" sz="1600" b="1" dirty="0">
                <a:solidFill>
                  <a:schemeClr val="tx1">
                    <a:lumMod val="75000"/>
                    <a:lumOff val="25000"/>
                  </a:schemeClr>
                </a:solidFill>
                <a:latin typeface="Chalkboard SE" panose="03050602040202020205" pitchFamily="66" charset="77"/>
              </a:endParaRPr>
            </a:p>
          </p:txBody>
        </p:sp>
        <p:pic>
          <p:nvPicPr>
            <p:cNvPr id="13" name="Graphic 12" descr="Bar chart outline">
              <a:extLst>
                <a:ext uri="{FF2B5EF4-FFF2-40B4-BE49-F238E27FC236}">
                  <a16:creationId xmlns:a16="http://schemas.microsoft.com/office/drawing/2014/main" id="{E6715E47-63F2-6C4A-87E1-BBB596B2DE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0438" y="1679792"/>
              <a:ext cx="677109" cy="677109"/>
            </a:xfrm>
            <a:prstGeom prst="rect">
              <a:avLst/>
            </a:prstGeom>
          </p:spPr>
        </p:pic>
      </p:grpSp>
      <p:grpSp>
        <p:nvGrpSpPr>
          <p:cNvPr id="8" name="Group 7">
            <a:extLst>
              <a:ext uri="{FF2B5EF4-FFF2-40B4-BE49-F238E27FC236}">
                <a16:creationId xmlns:a16="http://schemas.microsoft.com/office/drawing/2014/main" id="{A0AD6FD8-1EFA-D744-B587-EE3E81173DBF}"/>
              </a:ext>
            </a:extLst>
          </p:cNvPr>
          <p:cNvGrpSpPr/>
          <p:nvPr/>
        </p:nvGrpSpPr>
        <p:grpSpPr>
          <a:xfrm>
            <a:off x="3512409" y="1467485"/>
            <a:ext cx="1666421" cy="1416470"/>
            <a:chOff x="3512409" y="1467485"/>
            <a:chExt cx="1666421" cy="1416470"/>
          </a:xfrm>
        </p:grpSpPr>
        <p:sp>
          <p:nvSpPr>
            <p:cNvPr id="32" name="Oval 31">
              <a:extLst>
                <a:ext uri="{FF2B5EF4-FFF2-40B4-BE49-F238E27FC236}">
                  <a16:creationId xmlns:a16="http://schemas.microsoft.com/office/drawing/2014/main" id="{4DEE2C30-0B15-461D-892A-57E7197E24BF}"/>
                </a:ext>
              </a:extLst>
            </p:cNvPr>
            <p:cNvSpPr/>
            <p:nvPr/>
          </p:nvSpPr>
          <p:spPr>
            <a:xfrm>
              <a:off x="3790566" y="1467485"/>
              <a:ext cx="889000" cy="889000"/>
            </a:xfrm>
            <a:prstGeom prst="ellipse">
              <a:avLst/>
            </a:prstGeom>
            <a:solidFill>
              <a:schemeClr val="accent4">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39" name="TextBox 38">
              <a:extLst>
                <a:ext uri="{FF2B5EF4-FFF2-40B4-BE49-F238E27FC236}">
                  <a16:creationId xmlns:a16="http://schemas.microsoft.com/office/drawing/2014/main" id="{B21596EF-4B0F-4B20-B038-40CE46B9E9BC}"/>
                </a:ext>
              </a:extLst>
            </p:cNvPr>
            <p:cNvSpPr txBox="1"/>
            <p:nvPr/>
          </p:nvSpPr>
          <p:spPr>
            <a:xfrm>
              <a:off x="3512409" y="2391512"/>
              <a:ext cx="1666421" cy="492443"/>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Data Preprocessing</a:t>
              </a:r>
              <a:endParaRPr lang="id-ID" sz="1600" b="1" dirty="0">
                <a:solidFill>
                  <a:schemeClr val="tx1">
                    <a:lumMod val="75000"/>
                    <a:lumOff val="25000"/>
                  </a:schemeClr>
                </a:solidFill>
                <a:latin typeface="Chalkboard SE" panose="03050602040202020205" pitchFamily="66" charset="77"/>
              </a:endParaRPr>
            </a:p>
          </p:txBody>
        </p:sp>
        <p:pic>
          <p:nvPicPr>
            <p:cNvPr id="16" name="Graphic 15" descr="Database outline">
              <a:extLst>
                <a:ext uri="{FF2B5EF4-FFF2-40B4-BE49-F238E27FC236}">
                  <a16:creationId xmlns:a16="http://schemas.microsoft.com/office/drawing/2014/main" id="{96664315-93C2-A142-8974-688E8BA390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30917" y="1550886"/>
              <a:ext cx="720297" cy="720297"/>
            </a:xfrm>
            <a:prstGeom prst="rect">
              <a:avLst/>
            </a:prstGeom>
          </p:spPr>
        </p:pic>
      </p:grpSp>
      <p:grpSp>
        <p:nvGrpSpPr>
          <p:cNvPr id="25" name="Group 24">
            <a:extLst>
              <a:ext uri="{FF2B5EF4-FFF2-40B4-BE49-F238E27FC236}">
                <a16:creationId xmlns:a16="http://schemas.microsoft.com/office/drawing/2014/main" id="{DC1D76A9-CD19-234F-9257-5304A8D4B2B1}"/>
              </a:ext>
            </a:extLst>
          </p:cNvPr>
          <p:cNvGrpSpPr/>
          <p:nvPr/>
        </p:nvGrpSpPr>
        <p:grpSpPr>
          <a:xfrm>
            <a:off x="3283527" y="4310956"/>
            <a:ext cx="1916320" cy="1548733"/>
            <a:chOff x="3283527" y="4310956"/>
            <a:chExt cx="1916320" cy="1548733"/>
          </a:xfrm>
        </p:grpSpPr>
        <p:sp>
          <p:nvSpPr>
            <p:cNvPr id="102" name="Oval 101">
              <a:extLst>
                <a:ext uri="{FF2B5EF4-FFF2-40B4-BE49-F238E27FC236}">
                  <a16:creationId xmlns:a16="http://schemas.microsoft.com/office/drawing/2014/main" id="{EB4955F6-6A61-4D2F-BDB2-930D73EB9B56}"/>
                </a:ext>
              </a:extLst>
            </p:cNvPr>
            <p:cNvSpPr/>
            <p:nvPr/>
          </p:nvSpPr>
          <p:spPr>
            <a:xfrm>
              <a:off x="3804376" y="4970689"/>
              <a:ext cx="889000" cy="889000"/>
            </a:xfrm>
            <a:prstGeom prst="ellipse">
              <a:avLst/>
            </a:prstGeom>
            <a:solidFill>
              <a:schemeClr val="accent4">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104" name="TextBox 103">
              <a:extLst>
                <a:ext uri="{FF2B5EF4-FFF2-40B4-BE49-F238E27FC236}">
                  <a16:creationId xmlns:a16="http://schemas.microsoft.com/office/drawing/2014/main" id="{72A6E0C1-2B04-4C38-A37D-765BC98724BA}"/>
                </a:ext>
              </a:extLst>
            </p:cNvPr>
            <p:cNvSpPr txBox="1"/>
            <p:nvPr/>
          </p:nvSpPr>
          <p:spPr>
            <a:xfrm>
              <a:off x="3283527" y="4310956"/>
              <a:ext cx="1916320" cy="492443"/>
            </a:xfrm>
            <a:prstGeom prst="rect">
              <a:avLst/>
            </a:prstGeom>
            <a:noFill/>
            <a:ln>
              <a:noFill/>
            </a:ln>
          </p:spPr>
          <p:txBody>
            <a:bodyPr wrap="square" lIns="0" tIns="0" rIns="0" bIns="0" rtlCol="0" anchor="ctr">
              <a:spAutoFit/>
            </a:bodyPr>
            <a:lstStyle/>
            <a:p>
              <a:pPr algn="ctr">
                <a:buClr>
                  <a:schemeClr val="accent1"/>
                </a:buClr>
              </a:pPr>
              <a:r>
                <a:rPr lang="en-US" sz="1600" b="1" dirty="0" err="1">
                  <a:solidFill>
                    <a:schemeClr val="tx1">
                      <a:lumMod val="75000"/>
                      <a:lumOff val="25000"/>
                    </a:schemeClr>
                  </a:solidFill>
                  <a:latin typeface="Chalkboard SE" panose="03050602040202020205" pitchFamily="66" charset="77"/>
                </a:rPr>
                <a:t>FrontEnd</a:t>
              </a:r>
              <a:endParaRPr lang="en-US" sz="1600" b="1" dirty="0">
                <a:solidFill>
                  <a:schemeClr val="tx1">
                    <a:lumMod val="75000"/>
                    <a:lumOff val="25000"/>
                  </a:schemeClr>
                </a:solidFill>
                <a:latin typeface="Chalkboard SE" panose="03050602040202020205" pitchFamily="66" charset="77"/>
              </a:endParaRPr>
            </a:p>
            <a:p>
              <a:pPr algn="ctr">
                <a:buClr>
                  <a:schemeClr val="accent1"/>
                </a:buClr>
              </a:pPr>
              <a:r>
                <a:rPr lang="en-US" sz="1600" b="1" dirty="0">
                  <a:solidFill>
                    <a:schemeClr val="tx1">
                      <a:lumMod val="75000"/>
                      <a:lumOff val="25000"/>
                    </a:schemeClr>
                  </a:solidFill>
                  <a:latin typeface="Chalkboard SE" panose="03050602040202020205" pitchFamily="66" charset="77"/>
                </a:rPr>
                <a:t>App </a:t>
              </a:r>
              <a:endParaRPr lang="id-ID" sz="1600" b="1" dirty="0">
                <a:solidFill>
                  <a:schemeClr val="tx1">
                    <a:lumMod val="75000"/>
                    <a:lumOff val="25000"/>
                  </a:schemeClr>
                </a:solidFill>
                <a:latin typeface="Chalkboard SE" panose="03050602040202020205" pitchFamily="66" charset="77"/>
              </a:endParaRPr>
            </a:p>
          </p:txBody>
        </p:sp>
        <p:pic>
          <p:nvPicPr>
            <p:cNvPr id="18" name="Graphic 17" descr="Smart Phone outline">
              <a:extLst>
                <a:ext uri="{FF2B5EF4-FFF2-40B4-BE49-F238E27FC236}">
                  <a16:creationId xmlns:a16="http://schemas.microsoft.com/office/drawing/2014/main" id="{3379DA60-C7C1-4649-AC1A-CAAE5924D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8988" y="5079431"/>
              <a:ext cx="639776" cy="639776"/>
            </a:xfrm>
            <a:prstGeom prst="rect">
              <a:avLst/>
            </a:prstGeom>
          </p:spPr>
        </p:pic>
      </p:grpSp>
      <p:grpSp>
        <p:nvGrpSpPr>
          <p:cNvPr id="23" name="Group 22">
            <a:extLst>
              <a:ext uri="{FF2B5EF4-FFF2-40B4-BE49-F238E27FC236}">
                <a16:creationId xmlns:a16="http://schemas.microsoft.com/office/drawing/2014/main" id="{AE08D9FA-CCCE-F943-8B0E-CFFD42842FB2}"/>
              </a:ext>
            </a:extLst>
          </p:cNvPr>
          <p:cNvGrpSpPr/>
          <p:nvPr/>
        </p:nvGrpSpPr>
        <p:grpSpPr>
          <a:xfrm>
            <a:off x="5699195" y="4330179"/>
            <a:ext cx="1618965" cy="1541303"/>
            <a:chOff x="5699195" y="4330179"/>
            <a:chExt cx="1618965" cy="1541303"/>
          </a:xfrm>
        </p:grpSpPr>
        <p:grpSp>
          <p:nvGrpSpPr>
            <p:cNvPr id="80" name="Group 79">
              <a:extLst>
                <a:ext uri="{FF2B5EF4-FFF2-40B4-BE49-F238E27FC236}">
                  <a16:creationId xmlns:a16="http://schemas.microsoft.com/office/drawing/2014/main" id="{ABDE1CC9-708A-4398-8094-A58BC51CB774}"/>
                </a:ext>
              </a:extLst>
            </p:cNvPr>
            <p:cNvGrpSpPr/>
            <p:nvPr/>
          </p:nvGrpSpPr>
          <p:grpSpPr>
            <a:xfrm>
              <a:off x="5953125" y="5243739"/>
              <a:ext cx="285750" cy="285750"/>
              <a:chOff x="1476375" y="769938"/>
              <a:chExt cx="285750" cy="285750"/>
            </a:xfrm>
            <a:solidFill>
              <a:schemeClr val="bg1"/>
            </a:solidFill>
          </p:grpSpPr>
          <p:sp>
            <p:nvSpPr>
              <p:cNvPr id="81" name="Freeform 27">
                <a:extLst>
                  <a:ext uri="{FF2B5EF4-FFF2-40B4-BE49-F238E27FC236}">
                    <a16:creationId xmlns:a16="http://schemas.microsoft.com/office/drawing/2014/main" id="{29988273-F304-4963-97BE-F3D45ADBFBDF}"/>
                  </a:ext>
                </a:extLst>
              </p:cNvPr>
              <p:cNvSpPr>
                <a:spLocks noEditPoints="1"/>
              </p:cNvSpPr>
              <p:nvPr/>
            </p:nvSpPr>
            <p:spPr bwMode="auto">
              <a:xfrm>
                <a:off x="1476375" y="865188"/>
                <a:ext cx="257175" cy="190500"/>
              </a:xfrm>
              <a:custGeom>
                <a:avLst/>
                <a:gdLst>
                  <a:gd name="T0" fmla="*/ 174 w 809"/>
                  <a:gd name="T1" fmla="*/ 564 h 599"/>
                  <a:gd name="T2" fmla="*/ 111 w 809"/>
                  <a:gd name="T3" fmla="*/ 536 h 599"/>
                  <a:gd name="T4" fmla="*/ 61 w 809"/>
                  <a:gd name="T5" fmla="*/ 487 h 599"/>
                  <a:gd name="T6" fmla="*/ 34 w 809"/>
                  <a:gd name="T7" fmla="*/ 424 h 599"/>
                  <a:gd name="T8" fmla="*/ 34 w 809"/>
                  <a:gd name="T9" fmla="*/ 356 h 599"/>
                  <a:gd name="T10" fmla="*/ 58 w 809"/>
                  <a:gd name="T11" fmla="*/ 296 h 599"/>
                  <a:gd name="T12" fmla="*/ 104 w 809"/>
                  <a:gd name="T13" fmla="*/ 246 h 599"/>
                  <a:gd name="T14" fmla="*/ 163 w 809"/>
                  <a:gd name="T15" fmla="*/ 215 h 599"/>
                  <a:gd name="T16" fmla="*/ 205 w 809"/>
                  <a:gd name="T17" fmla="*/ 206 h 599"/>
                  <a:gd name="T18" fmla="*/ 212 w 809"/>
                  <a:gd name="T19" fmla="*/ 177 h 599"/>
                  <a:gd name="T20" fmla="*/ 233 w 809"/>
                  <a:gd name="T21" fmla="*/ 127 h 599"/>
                  <a:gd name="T22" fmla="*/ 282 w 809"/>
                  <a:gd name="T23" fmla="*/ 74 h 599"/>
                  <a:gd name="T24" fmla="*/ 348 w 809"/>
                  <a:gd name="T25" fmla="*/ 41 h 599"/>
                  <a:gd name="T26" fmla="*/ 419 w 809"/>
                  <a:gd name="T27" fmla="*/ 29 h 599"/>
                  <a:gd name="T28" fmla="*/ 479 w 809"/>
                  <a:gd name="T29" fmla="*/ 42 h 599"/>
                  <a:gd name="T30" fmla="*/ 530 w 809"/>
                  <a:gd name="T31" fmla="*/ 74 h 599"/>
                  <a:gd name="T32" fmla="*/ 572 w 809"/>
                  <a:gd name="T33" fmla="*/ 119 h 599"/>
                  <a:gd name="T34" fmla="*/ 600 w 809"/>
                  <a:gd name="T35" fmla="*/ 170 h 599"/>
                  <a:gd name="T36" fmla="*/ 615 w 809"/>
                  <a:gd name="T37" fmla="*/ 179 h 599"/>
                  <a:gd name="T38" fmla="*/ 675 w 809"/>
                  <a:gd name="T39" fmla="*/ 186 h 599"/>
                  <a:gd name="T40" fmla="*/ 708 w 809"/>
                  <a:gd name="T41" fmla="*/ 208 h 599"/>
                  <a:gd name="T42" fmla="*/ 724 w 809"/>
                  <a:gd name="T43" fmla="*/ 235 h 599"/>
                  <a:gd name="T44" fmla="*/ 726 w 809"/>
                  <a:gd name="T45" fmla="*/ 273 h 599"/>
                  <a:gd name="T46" fmla="*/ 719 w 809"/>
                  <a:gd name="T47" fmla="*/ 304 h 599"/>
                  <a:gd name="T48" fmla="*/ 737 w 809"/>
                  <a:gd name="T49" fmla="*/ 321 h 599"/>
                  <a:gd name="T50" fmla="*/ 764 w 809"/>
                  <a:gd name="T51" fmla="*/ 361 h 599"/>
                  <a:gd name="T52" fmla="*/ 779 w 809"/>
                  <a:gd name="T53" fmla="*/ 434 h 599"/>
                  <a:gd name="T54" fmla="*/ 768 w 809"/>
                  <a:gd name="T55" fmla="*/ 486 h 599"/>
                  <a:gd name="T56" fmla="*/ 738 w 809"/>
                  <a:gd name="T57" fmla="*/ 529 h 599"/>
                  <a:gd name="T58" fmla="*/ 695 w 809"/>
                  <a:gd name="T59" fmla="*/ 558 h 599"/>
                  <a:gd name="T60" fmla="*/ 642 w 809"/>
                  <a:gd name="T61" fmla="*/ 569 h 599"/>
                  <a:gd name="T62" fmla="*/ 757 w 809"/>
                  <a:gd name="T63" fmla="*/ 258 h 599"/>
                  <a:gd name="T64" fmla="*/ 747 w 809"/>
                  <a:gd name="T65" fmla="*/ 212 h 599"/>
                  <a:gd name="T66" fmla="*/ 726 w 809"/>
                  <a:gd name="T67" fmla="*/ 183 h 599"/>
                  <a:gd name="T68" fmla="*/ 700 w 809"/>
                  <a:gd name="T69" fmla="*/ 165 h 599"/>
                  <a:gd name="T70" fmla="*/ 642 w 809"/>
                  <a:gd name="T71" fmla="*/ 149 h 599"/>
                  <a:gd name="T72" fmla="*/ 601 w 809"/>
                  <a:gd name="T73" fmla="*/ 108 h 599"/>
                  <a:gd name="T74" fmla="*/ 558 w 809"/>
                  <a:gd name="T75" fmla="*/ 58 h 599"/>
                  <a:gd name="T76" fmla="*/ 503 w 809"/>
                  <a:gd name="T77" fmla="*/ 19 h 599"/>
                  <a:gd name="T78" fmla="*/ 437 w 809"/>
                  <a:gd name="T79" fmla="*/ 0 h 599"/>
                  <a:gd name="T80" fmla="*/ 348 w 809"/>
                  <a:gd name="T81" fmla="*/ 9 h 599"/>
                  <a:gd name="T82" fmla="*/ 271 w 809"/>
                  <a:gd name="T83" fmla="*/ 44 h 599"/>
                  <a:gd name="T84" fmla="*/ 216 w 809"/>
                  <a:gd name="T85" fmla="*/ 99 h 599"/>
                  <a:gd name="T86" fmla="*/ 185 w 809"/>
                  <a:gd name="T87" fmla="*/ 164 h 599"/>
                  <a:gd name="T88" fmla="*/ 128 w 809"/>
                  <a:gd name="T89" fmla="*/ 197 h 599"/>
                  <a:gd name="T90" fmla="*/ 66 w 809"/>
                  <a:gd name="T91" fmla="*/ 240 h 599"/>
                  <a:gd name="T92" fmla="*/ 22 w 809"/>
                  <a:gd name="T93" fmla="*/ 300 h 599"/>
                  <a:gd name="T94" fmla="*/ 0 w 809"/>
                  <a:gd name="T95" fmla="*/ 371 h 599"/>
                  <a:gd name="T96" fmla="*/ 3 w 809"/>
                  <a:gd name="T97" fmla="*/ 420 h 599"/>
                  <a:gd name="T98" fmla="*/ 26 w 809"/>
                  <a:gd name="T99" fmla="*/ 487 h 599"/>
                  <a:gd name="T100" fmla="*/ 78 w 809"/>
                  <a:gd name="T101" fmla="*/ 549 h 599"/>
                  <a:gd name="T102" fmla="*/ 149 w 809"/>
                  <a:gd name="T103" fmla="*/ 589 h 599"/>
                  <a:gd name="T104" fmla="*/ 200 w 809"/>
                  <a:gd name="T105" fmla="*/ 597 h 599"/>
                  <a:gd name="T106" fmla="*/ 676 w 809"/>
                  <a:gd name="T107" fmla="*/ 595 h 599"/>
                  <a:gd name="T108" fmla="*/ 735 w 809"/>
                  <a:gd name="T109" fmla="*/ 571 h 599"/>
                  <a:gd name="T110" fmla="*/ 780 w 809"/>
                  <a:gd name="T111" fmla="*/ 526 h 599"/>
                  <a:gd name="T112" fmla="*/ 805 w 809"/>
                  <a:gd name="T113" fmla="*/ 467 h 599"/>
                  <a:gd name="T114" fmla="*/ 806 w 809"/>
                  <a:gd name="T115" fmla="*/ 397 h 599"/>
                  <a:gd name="T116" fmla="*/ 787 w 809"/>
                  <a:gd name="T117" fmla="*/ 342 h 599"/>
                  <a:gd name="T118" fmla="*/ 766 w 809"/>
                  <a:gd name="T119" fmla="*/ 308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9" h="599">
                    <a:moveTo>
                      <a:pt x="642" y="569"/>
                    </a:moveTo>
                    <a:lnTo>
                      <a:pt x="209" y="569"/>
                    </a:lnTo>
                    <a:lnTo>
                      <a:pt x="192" y="568"/>
                    </a:lnTo>
                    <a:lnTo>
                      <a:pt x="174" y="564"/>
                    </a:lnTo>
                    <a:lnTo>
                      <a:pt x="158" y="560"/>
                    </a:lnTo>
                    <a:lnTo>
                      <a:pt x="141" y="554"/>
                    </a:lnTo>
                    <a:lnTo>
                      <a:pt x="126" y="546"/>
                    </a:lnTo>
                    <a:lnTo>
                      <a:pt x="111" y="536"/>
                    </a:lnTo>
                    <a:lnTo>
                      <a:pt x="97" y="526"/>
                    </a:lnTo>
                    <a:lnTo>
                      <a:pt x="84" y="514"/>
                    </a:lnTo>
                    <a:lnTo>
                      <a:pt x="72" y="501"/>
                    </a:lnTo>
                    <a:lnTo>
                      <a:pt x="61" y="487"/>
                    </a:lnTo>
                    <a:lnTo>
                      <a:pt x="52" y="473"/>
                    </a:lnTo>
                    <a:lnTo>
                      <a:pt x="44" y="457"/>
                    </a:lnTo>
                    <a:lnTo>
                      <a:pt x="38" y="441"/>
                    </a:lnTo>
                    <a:lnTo>
                      <a:pt x="34" y="424"/>
                    </a:lnTo>
                    <a:lnTo>
                      <a:pt x="30" y="407"/>
                    </a:lnTo>
                    <a:lnTo>
                      <a:pt x="30" y="389"/>
                    </a:lnTo>
                    <a:lnTo>
                      <a:pt x="30" y="373"/>
                    </a:lnTo>
                    <a:lnTo>
                      <a:pt x="34" y="356"/>
                    </a:lnTo>
                    <a:lnTo>
                      <a:pt x="38" y="341"/>
                    </a:lnTo>
                    <a:lnTo>
                      <a:pt x="43" y="325"/>
                    </a:lnTo>
                    <a:lnTo>
                      <a:pt x="51" y="310"/>
                    </a:lnTo>
                    <a:lnTo>
                      <a:pt x="58" y="296"/>
                    </a:lnTo>
                    <a:lnTo>
                      <a:pt x="68" y="282"/>
                    </a:lnTo>
                    <a:lnTo>
                      <a:pt x="80" y="269"/>
                    </a:lnTo>
                    <a:lnTo>
                      <a:pt x="91" y="257"/>
                    </a:lnTo>
                    <a:lnTo>
                      <a:pt x="104" y="246"/>
                    </a:lnTo>
                    <a:lnTo>
                      <a:pt x="117" y="237"/>
                    </a:lnTo>
                    <a:lnTo>
                      <a:pt x="132" y="228"/>
                    </a:lnTo>
                    <a:lnTo>
                      <a:pt x="147" y="222"/>
                    </a:lnTo>
                    <a:lnTo>
                      <a:pt x="163" y="215"/>
                    </a:lnTo>
                    <a:lnTo>
                      <a:pt x="179" y="212"/>
                    </a:lnTo>
                    <a:lnTo>
                      <a:pt x="196" y="209"/>
                    </a:lnTo>
                    <a:lnTo>
                      <a:pt x="201" y="208"/>
                    </a:lnTo>
                    <a:lnTo>
                      <a:pt x="205" y="206"/>
                    </a:lnTo>
                    <a:lnTo>
                      <a:pt x="208" y="201"/>
                    </a:lnTo>
                    <a:lnTo>
                      <a:pt x="209" y="196"/>
                    </a:lnTo>
                    <a:lnTo>
                      <a:pt x="210" y="186"/>
                    </a:lnTo>
                    <a:lnTo>
                      <a:pt x="212" y="177"/>
                    </a:lnTo>
                    <a:lnTo>
                      <a:pt x="215" y="168"/>
                    </a:lnTo>
                    <a:lnTo>
                      <a:pt x="217" y="160"/>
                    </a:lnTo>
                    <a:lnTo>
                      <a:pt x="224" y="143"/>
                    </a:lnTo>
                    <a:lnTo>
                      <a:pt x="233" y="127"/>
                    </a:lnTo>
                    <a:lnTo>
                      <a:pt x="243" y="113"/>
                    </a:lnTo>
                    <a:lnTo>
                      <a:pt x="255" y="99"/>
                    </a:lnTo>
                    <a:lnTo>
                      <a:pt x="268" y="86"/>
                    </a:lnTo>
                    <a:lnTo>
                      <a:pt x="282" y="74"/>
                    </a:lnTo>
                    <a:lnTo>
                      <a:pt x="298" y="64"/>
                    </a:lnTo>
                    <a:lnTo>
                      <a:pt x="314" y="56"/>
                    </a:lnTo>
                    <a:lnTo>
                      <a:pt x="330" y="47"/>
                    </a:lnTo>
                    <a:lnTo>
                      <a:pt x="348" y="41"/>
                    </a:lnTo>
                    <a:lnTo>
                      <a:pt x="366" y="37"/>
                    </a:lnTo>
                    <a:lnTo>
                      <a:pt x="384" y="32"/>
                    </a:lnTo>
                    <a:lnTo>
                      <a:pt x="401" y="30"/>
                    </a:lnTo>
                    <a:lnTo>
                      <a:pt x="419" y="29"/>
                    </a:lnTo>
                    <a:lnTo>
                      <a:pt x="434" y="30"/>
                    </a:lnTo>
                    <a:lnTo>
                      <a:pt x="450" y="32"/>
                    </a:lnTo>
                    <a:lnTo>
                      <a:pt x="464" y="37"/>
                    </a:lnTo>
                    <a:lnTo>
                      <a:pt x="479" y="42"/>
                    </a:lnTo>
                    <a:lnTo>
                      <a:pt x="492" y="48"/>
                    </a:lnTo>
                    <a:lnTo>
                      <a:pt x="506" y="56"/>
                    </a:lnTo>
                    <a:lnTo>
                      <a:pt x="519" y="64"/>
                    </a:lnTo>
                    <a:lnTo>
                      <a:pt x="530" y="74"/>
                    </a:lnTo>
                    <a:lnTo>
                      <a:pt x="542" y="84"/>
                    </a:lnTo>
                    <a:lnTo>
                      <a:pt x="553" y="94"/>
                    </a:lnTo>
                    <a:lnTo>
                      <a:pt x="563" y="106"/>
                    </a:lnTo>
                    <a:lnTo>
                      <a:pt x="572" y="119"/>
                    </a:lnTo>
                    <a:lnTo>
                      <a:pt x="580" y="131"/>
                    </a:lnTo>
                    <a:lnTo>
                      <a:pt x="587" y="144"/>
                    </a:lnTo>
                    <a:lnTo>
                      <a:pt x="594" y="158"/>
                    </a:lnTo>
                    <a:lnTo>
                      <a:pt x="600" y="170"/>
                    </a:lnTo>
                    <a:lnTo>
                      <a:pt x="602" y="175"/>
                    </a:lnTo>
                    <a:lnTo>
                      <a:pt x="606" y="178"/>
                    </a:lnTo>
                    <a:lnTo>
                      <a:pt x="611" y="179"/>
                    </a:lnTo>
                    <a:lnTo>
                      <a:pt x="615" y="179"/>
                    </a:lnTo>
                    <a:lnTo>
                      <a:pt x="631" y="179"/>
                    </a:lnTo>
                    <a:lnTo>
                      <a:pt x="646" y="179"/>
                    </a:lnTo>
                    <a:lnTo>
                      <a:pt x="661" y="182"/>
                    </a:lnTo>
                    <a:lnTo>
                      <a:pt x="675" y="186"/>
                    </a:lnTo>
                    <a:lnTo>
                      <a:pt x="687" y="192"/>
                    </a:lnTo>
                    <a:lnTo>
                      <a:pt x="699" y="199"/>
                    </a:lnTo>
                    <a:lnTo>
                      <a:pt x="704" y="204"/>
                    </a:lnTo>
                    <a:lnTo>
                      <a:pt x="708" y="208"/>
                    </a:lnTo>
                    <a:lnTo>
                      <a:pt x="712" y="213"/>
                    </a:lnTo>
                    <a:lnTo>
                      <a:pt x="717" y="219"/>
                    </a:lnTo>
                    <a:lnTo>
                      <a:pt x="721" y="226"/>
                    </a:lnTo>
                    <a:lnTo>
                      <a:pt x="724" y="235"/>
                    </a:lnTo>
                    <a:lnTo>
                      <a:pt x="726" y="244"/>
                    </a:lnTo>
                    <a:lnTo>
                      <a:pt x="727" y="253"/>
                    </a:lnTo>
                    <a:lnTo>
                      <a:pt x="727" y="264"/>
                    </a:lnTo>
                    <a:lnTo>
                      <a:pt x="726" y="273"/>
                    </a:lnTo>
                    <a:lnTo>
                      <a:pt x="723" y="283"/>
                    </a:lnTo>
                    <a:lnTo>
                      <a:pt x="720" y="293"/>
                    </a:lnTo>
                    <a:lnTo>
                      <a:pt x="719" y="299"/>
                    </a:lnTo>
                    <a:lnTo>
                      <a:pt x="719" y="304"/>
                    </a:lnTo>
                    <a:lnTo>
                      <a:pt x="721" y="308"/>
                    </a:lnTo>
                    <a:lnTo>
                      <a:pt x="725" y="313"/>
                    </a:lnTo>
                    <a:lnTo>
                      <a:pt x="731" y="317"/>
                    </a:lnTo>
                    <a:lnTo>
                      <a:pt x="737" y="321"/>
                    </a:lnTo>
                    <a:lnTo>
                      <a:pt x="742" y="327"/>
                    </a:lnTo>
                    <a:lnTo>
                      <a:pt x="747" y="333"/>
                    </a:lnTo>
                    <a:lnTo>
                      <a:pt x="756" y="346"/>
                    </a:lnTo>
                    <a:lnTo>
                      <a:pt x="764" y="361"/>
                    </a:lnTo>
                    <a:lnTo>
                      <a:pt x="770" y="378"/>
                    </a:lnTo>
                    <a:lnTo>
                      <a:pt x="775" y="395"/>
                    </a:lnTo>
                    <a:lnTo>
                      <a:pt x="778" y="414"/>
                    </a:lnTo>
                    <a:lnTo>
                      <a:pt x="779" y="434"/>
                    </a:lnTo>
                    <a:lnTo>
                      <a:pt x="778" y="448"/>
                    </a:lnTo>
                    <a:lnTo>
                      <a:pt x="776" y="460"/>
                    </a:lnTo>
                    <a:lnTo>
                      <a:pt x="772" y="474"/>
                    </a:lnTo>
                    <a:lnTo>
                      <a:pt x="768" y="486"/>
                    </a:lnTo>
                    <a:lnTo>
                      <a:pt x="762" y="498"/>
                    </a:lnTo>
                    <a:lnTo>
                      <a:pt x="755" y="509"/>
                    </a:lnTo>
                    <a:lnTo>
                      <a:pt x="748" y="519"/>
                    </a:lnTo>
                    <a:lnTo>
                      <a:pt x="738" y="529"/>
                    </a:lnTo>
                    <a:lnTo>
                      <a:pt x="728" y="538"/>
                    </a:lnTo>
                    <a:lnTo>
                      <a:pt x="718" y="545"/>
                    </a:lnTo>
                    <a:lnTo>
                      <a:pt x="707" y="553"/>
                    </a:lnTo>
                    <a:lnTo>
                      <a:pt x="695" y="558"/>
                    </a:lnTo>
                    <a:lnTo>
                      <a:pt x="682" y="562"/>
                    </a:lnTo>
                    <a:lnTo>
                      <a:pt x="670" y="565"/>
                    </a:lnTo>
                    <a:lnTo>
                      <a:pt x="656" y="568"/>
                    </a:lnTo>
                    <a:lnTo>
                      <a:pt x="642" y="569"/>
                    </a:lnTo>
                    <a:close/>
                    <a:moveTo>
                      <a:pt x="751" y="295"/>
                    </a:moveTo>
                    <a:lnTo>
                      <a:pt x="755" y="282"/>
                    </a:lnTo>
                    <a:lnTo>
                      <a:pt x="757" y="270"/>
                    </a:lnTo>
                    <a:lnTo>
                      <a:pt x="757" y="258"/>
                    </a:lnTo>
                    <a:lnTo>
                      <a:pt x="757" y="245"/>
                    </a:lnTo>
                    <a:lnTo>
                      <a:pt x="755" y="235"/>
                    </a:lnTo>
                    <a:lnTo>
                      <a:pt x="752" y="223"/>
                    </a:lnTo>
                    <a:lnTo>
                      <a:pt x="747" y="212"/>
                    </a:lnTo>
                    <a:lnTo>
                      <a:pt x="741" y="201"/>
                    </a:lnTo>
                    <a:lnTo>
                      <a:pt x="737" y="195"/>
                    </a:lnTo>
                    <a:lnTo>
                      <a:pt x="732" y="189"/>
                    </a:lnTo>
                    <a:lnTo>
                      <a:pt x="726" y="183"/>
                    </a:lnTo>
                    <a:lnTo>
                      <a:pt x="720" y="178"/>
                    </a:lnTo>
                    <a:lnTo>
                      <a:pt x="714" y="173"/>
                    </a:lnTo>
                    <a:lnTo>
                      <a:pt x="707" y="168"/>
                    </a:lnTo>
                    <a:lnTo>
                      <a:pt x="700" y="165"/>
                    </a:lnTo>
                    <a:lnTo>
                      <a:pt x="692" y="161"/>
                    </a:lnTo>
                    <a:lnTo>
                      <a:pt x="676" y="155"/>
                    </a:lnTo>
                    <a:lnTo>
                      <a:pt x="660" y="151"/>
                    </a:lnTo>
                    <a:lnTo>
                      <a:pt x="642" y="149"/>
                    </a:lnTo>
                    <a:lnTo>
                      <a:pt x="624" y="149"/>
                    </a:lnTo>
                    <a:lnTo>
                      <a:pt x="617" y="135"/>
                    </a:lnTo>
                    <a:lnTo>
                      <a:pt x="610" y="122"/>
                    </a:lnTo>
                    <a:lnTo>
                      <a:pt x="601" y="108"/>
                    </a:lnTo>
                    <a:lnTo>
                      <a:pt x="591" y="95"/>
                    </a:lnTo>
                    <a:lnTo>
                      <a:pt x="581" y="83"/>
                    </a:lnTo>
                    <a:lnTo>
                      <a:pt x="570" y="70"/>
                    </a:lnTo>
                    <a:lnTo>
                      <a:pt x="558" y="58"/>
                    </a:lnTo>
                    <a:lnTo>
                      <a:pt x="545" y="47"/>
                    </a:lnTo>
                    <a:lnTo>
                      <a:pt x="531" y="37"/>
                    </a:lnTo>
                    <a:lnTo>
                      <a:pt x="518" y="28"/>
                    </a:lnTo>
                    <a:lnTo>
                      <a:pt x="503" y="19"/>
                    </a:lnTo>
                    <a:lnTo>
                      <a:pt x="488" y="13"/>
                    </a:lnTo>
                    <a:lnTo>
                      <a:pt x="470" y="8"/>
                    </a:lnTo>
                    <a:lnTo>
                      <a:pt x="454" y="3"/>
                    </a:lnTo>
                    <a:lnTo>
                      <a:pt x="437" y="0"/>
                    </a:lnTo>
                    <a:lnTo>
                      <a:pt x="419" y="0"/>
                    </a:lnTo>
                    <a:lnTo>
                      <a:pt x="394" y="0"/>
                    </a:lnTo>
                    <a:lnTo>
                      <a:pt x="371" y="3"/>
                    </a:lnTo>
                    <a:lnTo>
                      <a:pt x="348" y="9"/>
                    </a:lnTo>
                    <a:lnTo>
                      <a:pt x="328" y="15"/>
                    </a:lnTo>
                    <a:lnTo>
                      <a:pt x="308" y="24"/>
                    </a:lnTo>
                    <a:lnTo>
                      <a:pt x="288" y="33"/>
                    </a:lnTo>
                    <a:lnTo>
                      <a:pt x="271" y="44"/>
                    </a:lnTo>
                    <a:lnTo>
                      <a:pt x="255" y="57"/>
                    </a:lnTo>
                    <a:lnTo>
                      <a:pt x="240" y="70"/>
                    </a:lnTo>
                    <a:lnTo>
                      <a:pt x="227" y="84"/>
                    </a:lnTo>
                    <a:lnTo>
                      <a:pt x="216" y="99"/>
                    </a:lnTo>
                    <a:lnTo>
                      <a:pt x="206" y="115"/>
                    </a:lnTo>
                    <a:lnTo>
                      <a:pt x="197" y="131"/>
                    </a:lnTo>
                    <a:lnTo>
                      <a:pt x="190" y="147"/>
                    </a:lnTo>
                    <a:lnTo>
                      <a:pt x="185" y="164"/>
                    </a:lnTo>
                    <a:lnTo>
                      <a:pt x="181" y="181"/>
                    </a:lnTo>
                    <a:lnTo>
                      <a:pt x="163" y="184"/>
                    </a:lnTo>
                    <a:lnTo>
                      <a:pt x="145" y="191"/>
                    </a:lnTo>
                    <a:lnTo>
                      <a:pt x="128" y="197"/>
                    </a:lnTo>
                    <a:lnTo>
                      <a:pt x="111" y="207"/>
                    </a:lnTo>
                    <a:lnTo>
                      <a:pt x="95" y="216"/>
                    </a:lnTo>
                    <a:lnTo>
                      <a:pt x="80" y="228"/>
                    </a:lnTo>
                    <a:lnTo>
                      <a:pt x="66" y="240"/>
                    </a:lnTo>
                    <a:lnTo>
                      <a:pt x="53" y="254"/>
                    </a:lnTo>
                    <a:lnTo>
                      <a:pt x="41" y="269"/>
                    </a:lnTo>
                    <a:lnTo>
                      <a:pt x="32" y="284"/>
                    </a:lnTo>
                    <a:lnTo>
                      <a:pt x="22" y="300"/>
                    </a:lnTo>
                    <a:lnTo>
                      <a:pt x="14" y="317"/>
                    </a:lnTo>
                    <a:lnTo>
                      <a:pt x="8" y="334"/>
                    </a:lnTo>
                    <a:lnTo>
                      <a:pt x="4" y="352"/>
                    </a:lnTo>
                    <a:lnTo>
                      <a:pt x="0" y="371"/>
                    </a:lnTo>
                    <a:lnTo>
                      <a:pt x="0" y="389"/>
                    </a:lnTo>
                    <a:lnTo>
                      <a:pt x="0" y="399"/>
                    </a:lnTo>
                    <a:lnTo>
                      <a:pt x="2" y="409"/>
                    </a:lnTo>
                    <a:lnTo>
                      <a:pt x="3" y="420"/>
                    </a:lnTo>
                    <a:lnTo>
                      <a:pt x="5" y="431"/>
                    </a:lnTo>
                    <a:lnTo>
                      <a:pt x="10" y="450"/>
                    </a:lnTo>
                    <a:lnTo>
                      <a:pt x="17" y="469"/>
                    </a:lnTo>
                    <a:lnTo>
                      <a:pt x="26" y="487"/>
                    </a:lnTo>
                    <a:lnTo>
                      <a:pt x="37" y="504"/>
                    </a:lnTo>
                    <a:lnTo>
                      <a:pt x="49" y="520"/>
                    </a:lnTo>
                    <a:lnTo>
                      <a:pt x="63" y="535"/>
                    </a:lnTo>
                    <a:lnTo>
                      <a:pt x="78" y="549"/>
                    </a:lnTo>
                    <a:lnTo>
                      <a:pt x="95" y="561"/>
                    </a:lnTo>
                    <a:lnTo>
                      <a:pt x="112" y="572"/>
                    </a:lnTo>
                    <a:lnTo>
                      <a:pt x="130" y="581"/>
                    </a:lnTo>
                    <a:lnTo>
                      <a:pt x="149" y="589"/>
                    </a:lnTo>
                    <a:lnTo>
                      <a:pt x="169" y="594"/>
                    </a:lnTo>
                    <a:lnTo>
                      <a:pt x="178" y="595"/>
                    </a:lnTo>
                    <a:lnTo>
                      <a:pt x="189" y="597"/>
                    </a:lnTo>
                    <a:lnTo>
                      <a:pt x="200" y="597"/>
                    </a:lnTo>
                    <a:lnTo>
                      <a:pt x="209" y="599"/>
                    </a:lnTo>
                    <a:lnTo>
                      <a:pt x="642" y="599"/>
                    </a:lnTo>
                    <a:lnTo>
                      <a:pt x="659" y="597"/>
                    </a:lnTo>
                    <a:lnTo>
                      <a:pt x="676" y="595"/>
                    </a:lnTo>
                    <a:lnTo>
                      <a:pt x="692" y="591"/>
                    </a:lnTo>
                    <a:lnTo>
                      <a:pt x="707" y="586"/>
                    </a:lnTo>
                    <a:lnTo>
                      <a:pt x="721" y="578"/>
                    </a:lnTo>
                    <a:lnTo>
                      <a:pt x="735" y="571"/>
                    </a:lnTo>
                    <a:lnTo>
                      <a:pt x="748" y="561"/>
                    </a:lnTo>
                    <a:lnTo>
                      <a:pt x="760" y="550"/>
                    </a:lnTo>
                    <a:lnTo>
                      <a:pt x="770" y="539"/>
                    </a:lnTo>
                    <a:lnTo>
                      <a:pt x="780" y="526"/>
                    </a:lnTo>
                    <a:lnTo>
                      <a:pt x="788" y="512"/>
                    </a:lnTo>
                    <a:lnTo>
                      <a:pt x="795" y="498"/>
                    </a:lnTo>
                    <a:lnTo>
                      <a:pt x="801" y="483"/>
                    </a:lnTo>
                    <a:lnTo>
                      <a:pt x="805" y="467"/>
                    </a:lnTo>
                    <a:lnTo>
                      <a:pt x="808" y="451"/>
                    </a:lnTo>
                    <a:lnTo>
                      <a:pt x="809" y="434"/>
                    </a:lnTo>
                    <a:lnTo>
                      <a:pt x="808" y="417"/>
                    </a:lnTo>
                    <a:lnTo>
                      <a:pt x="806" y="397"/>
                    </a:lnTo>
                    <a:lnTo>
                      <a:pt x="801" y="379"/>
                    </a:lnTo>
                    <a:lnTo>
                      <a:pt x="796" y="360"/>
                    </a:lnTo>
                    <a:lnTo>
                      <a:pt x="792" y="351"/>
                    </a:lnTo>
                    <a:lnTo>
                      <a:pt x="787" y="342"/>
                    </a:lnTo>
                    <a:lnTo>
                      <a:pt x="783" y="333"/>
                    </a:lnTo>
                    <a:lnTo>
                      <a:pt x="778" y="325"/>
                    </a:lnTo>
                    <a:lnTo>
                      <a:pt x="772" y="316"/>
                    </a:lnTo>
                    <a:lnTo>
                      <a:pt x="766" y="308"/>
                    </a:lnTo>
                    <a:lnTo>
                      <a:pt x="758" y="301"/>
                    </a:lnTo>
                    <a:lnTo>
                      <a:pt x="751"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sp>
            <p:nvSpPr>
              <p:cNvPr id="82" name="Freeform 28">
                <a:extLst>
                  <a:ext uri="{FF2B5EF4-FFF2-40B4-BE49-F238E27FC236}">
                    <a16:creationId xmlns:a16="http://schemas.microsoft.com/office/drawing/2014/main" id="{F371F3E9-316F-4B8C-8F4D-A2E6B512C2B3}"/>
                  </a:ext>
                </a:extLst>
              </p:cNvPr>
              <p:cNvSpPr>
                <a:spLocks/>
              </p:cNvSpPr>
              <p:nvPr/>
            </p:nvSpPr>
            <p:spPr bwMode="auto">
              <a:xfrm>
                <a:off x="1504950" y="769938"/>
                <a:ext cx="257175" cy="171450"/>
              </a:xfrm>
              <a:custGeom>
                <a:avLst/>
                <a:gdLst>
                  <a:gd name="T0" fmla="*/ 758 w 809"/>
                  <a:gd name="T1" fmla="*/ 255 h 538"/>
                  <a:gd name="T2" fmla="*/ 745 w 809"/>
                  <a:gd name="T3" fmla="*/ 207 h 538"/>
                  <a:gd name="T4" fmla="*/ 723 w 809"/>
                  <a:gd name="T5" fmla="*/ 180 h 538"/>
                  <a:gd name="T6" fmla="*/ 675 w 809"/>
                  <a:gd name="T7" fmla="*/ 155 h 538"/>
                  <a:gd name="T8" fmla="*/ 617 w 809"/>
                  <a:gd name="T9" fmla="*/ 135 h 538"/>
                  <a:gd name="T10" fmla="*/ 582 w 809"/>
                  <a:gd name="T11" fmla="*/ 82 h 538"/>
                  <a:gd name="T12" fmla="*/ 532 w 809"/>
                  <a:gd name="T13" fmla="*/ 37 h 538"/>
                  <a:gd name="T14" fmla="*/ 471 w 809"/>
                  <a:gd name="T15" fmla="*/ 7 h 538"/>
                  <a:gd name="T16" fmla="*/ 395 w 809"/>
                  <a:gd name="T17" fmla="*/ 1 h 538"/>
                  <a:gd name="T18" fmla="*/ 309 w 809"/>
                  <a:gd name="T19" fmla="*/ 23 h 538"/>
                  <a:gd name="T20" fmla="*/ 241 w 809"/>
                  <a:gd name="T21" fmla="*/ 69 h 538"/>
                  <a:gd name="T22" fmla="*/ 197 w 809"/>
                  <a:gd name="T23" fmla="*/ 130 h 538"/>
                  <a:gd name="T24" fmla="*/ 163 w 809"/>
                  <a:gd name="T25" fmla="*/ 185 h 538"/>
                  <a:gd name="T26" fmla="*/ 96 w 809"/>
                  <a:gd name="T27" fmla="*/ 216 h 538"/>
                  <a:gd name="T28" fmla="*/ 42 w 809"/>
                  <a:gd name="T29" fmla="*/ 268 h 538"/>
                  <a:gd name="T30" fmla="*/ 9 w 809"/>
                  <a:gd name="T31" fmla="*/ 335 h 538"/>
                  <a:gd name="T32" fmla="*/ 1 w 809"/>
                  <a:gd name="T33" fmla="*/ 391 h 538"/>
                  <a:gd name="T34" fmla="*/ 8 w 809"/>
                  <a:gd name="T35" fmla="*/ 401 h 538"/>
                  <a:gd name="T36" fmla="*/ 19 w 809"/>
                  <a:gd name="T37" fmla="*/ 403 h 538"/>
                  <a:gd name="T38" fmla="*/ 28 w 809"/>
                  <a:gd name="T39" fmla="*/ 398 h 538"/>
                  <a:gd name="T40" fmla="*/ 31 w 809"/>
                  <a:gd name="T41" fmla="*/ 372 h 538"/>
                  <a:gd name="T42" fmla="*/ 51 w 809"/>
                  <a:gd name="T43" fmla="*/ 310 h 538"/>
                  <a:gd name="T44" fmla="*/ 92 w 809"/>
                  <a:gd name="T45" fmla="*/ 257 h 538"/>
                  <a:gd name="T46" fmla="*/ 148 w 809"/>
                  <a:gd name="T47" fmla="*/ 221 h 538"/>
                  <a:gd name="T48" fmla="*/ 202 w 809"/>
                  <a:gd name="T49" fmla="*/ 208 h 538"/>
                  <a:gd name="T50" fmla="*/ 211 w 809"/>
                  <a:gd name="T51" fmla="*/ 186 h 538"/>
                  <a:gd name="T52" fmla="*/ 225 w 809"/>
                  <a:gd name="T53" fmla="*/ 142 h 538"/>
                  <a:gd name="T54" fmla="*/ 269 w 809"/>
                  <a:gd name="T55" fmla="*/ 85 h 538"/>
                  <a:gd name="T56" fmla="*/ 331 w 809"/>
                  <a:gd name="T57" fmla="*/ 48 h 538"/>
                  <a:gd name="T58" fmla="*/ 402 w 809"/>
                  <a:gd name="T59" fmla="*/ 31 h 538"/>
                  <a:gd name="T60" fmla="*/ 465 w 809"/>
                  <a:gd name="T61" fmla="*/ 36 h 538"/>
                  <a:gd name="T62" fmla="*/ 520 w 809"/>
                  <a:gd name="T63" fmla="*/ 64 h 538"/>
                  <a:gd name="T64" fmla="*/ 563 w 809"/>
                  <a:gd name="T65" fmla="*/ 107 h 538"/>
                  <a:gd name="T66" fmla="*/ 595 w 809"/>
                  <a:gd name="T67" fmla="*/ 157 h 538"/>
                  <a:gd name="T68" fmla="*/ 612 w 809"/>
                  <a:gd name="T69" fmla="*/ 179 h 538"/>
                  <a:gd name="T70" fmla="*/ 660 w 809"/>
                  <a:gd name="T71" fmla="*/ 181 h 538"/>
                  <a:gd name="T72" fmla="*/ 706 w 809"/>
                  <a:gd name="T73" fmla="*/ 205 h 538"/>
                  <a:gd name="T74" fmla="*/ 727 w 809"/>
                  <a:gd name="T75" fmla="*/ 241 h 538"/>
                  <a:gd name="T76" fmla="*/ 724 w 809"/>
                  <a:gd name="T77" fmla="*/ 282 h 538"/>
                  <a:gd name="T78" fmla="*/ 722 w 809"/>
                  <a:gd name="T79" fmla="*/ 308 h 538"/>
                  <a:gd name="T80" fmla="*/ 742 w 809"/>
                  <a:gd name="T81" fmla="*/ 327 h 538"/>
                  <a:gd name="T82" fmla="*/ 771 w 809"/>
                  <a:gd name="T83" fmla="*/ 377 h 538"/>
                  <a:gd name="T84" fmla="*/ 779 w 809"/>
                  <a:gd name="T85" fmla="*/ 445 h 538"/>
                  <a:gd name="T86" fmla="*/ 768 w 809"/>
                  <a:gd name="T87" fmla="*/ 487 h 538"/>
                  <a:gd name="T88" fmla="*/ 751 w 809"/>
                  <a:gd name="T89" fmla="*/ 518 h 538"/>
                  <a:gd name="T90" fmla="*/ 750 w 809"/>
                  <a:gd name="T91" fmla="*/ 528 h 538"/>
                  <a:gd name="T92" fmla="*/ 757 w 809"/>
                  <a:gd name="T93" fmla="*/ 537 h 538"/>
                  <a:gd name="T94" fmla="*/ 768 w 809"/>
                  <a:gd name="T95" fmla="*/ 538 h 538"/>
                  <a:gd name="T96" fmla="*/ 784 w 809"/>
                  <a:gd name="T97" fmla="*/ 521 h 538"/>
                  <a:gd name="T98" fmla="*/ 804 w 809"/>
                  <a:gd name="T99" fmla="*/ 473 h 538"/>
                  <a:gd name="T100" fmla="*/ 809 w 809"/>
                  <a:gd name="T101" fmla="*/ 416 h 538"/>
                  <a:gd name="T102" fmla="*/ 793 w 809"/>
                  <a:gd name="T103" fmla="*/ 351 h 538"/>
                  <a:gd name="T104" fmla="*/ 773 w 809"/>
                  <a:gd name="T105" fmla="*/ 31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9" h="538">
                    <a:moveTo>
                      <a:pt x="752" y="294"/>
                    </a:moveTo>
                    <a:lnTo>
                      <a:pt x="756" y="281"/>
                    </a:lnTo>
                    <a:lnTo>
                      <a:pt x="758" y="268"/>
                    </a:lnTo>
                    <a:lnTo>
                      <a:pt x="758" y="255"/>
                    </a:lnTo>
                    <a:lnTo>
                      <a:pt x="757" y="242"/>
                    </a:lnTo>
                    <a:lnTo>
                      <a:pt x="755" y="231"/>
                    </a:lnTo>
                    <a:lnTo>
                      <a:pt x="751" y="219"/>
                    </a:lnTo>
                    <a:lnTo>
                      <a:pt x="745" y="207"/>
                    </a:lnTo>
                    <a:lnTo>
                      <a:pt x="738" y="196"/>
                    </a:lnTo>
                    <a:lnTo>
                      <a:pt x="734" y="191"/>
                    </a:lnTo>
                    <a:lnTo>
                      <a:pt x="728" y="186"/>
                    </a:lnTo>
                    <a:lnTo>
                      <a:pt x="723" y="180"/>
                    </a:lnTo>
                    <a:lnTo>
                      <a:pt x="717" y="175"/>
                    </a:lnTo>
                    <a:lnTo>
                      <a:pt x="704" y="166"/>
                    </a:lnTo>
                    <a:lnTo>
                      <a:pt x="690" y="159"/>
                    </a:lnTo>
                    <a:lnTo>
                      <a:pt x="675" y="155"/>
                    </a:lnTo>
                    <a:lnTo>
                      <a:pt x="659" y="150"/>
                    </a:lnTo>
                    <a:lnTo>
                      <a:pt x="642" y="149"/>
                    </a:lnTo>
                    <a:lnTo>
                      <a:pt x="625" y="149"/>
                    </a:lnTo>
                    <a:lnTo>
                      <a:pt x="617" y="135"/>
                    </a:lnTo>
                    <a:lnTo>
                      <a:pt x="610" y="122"/>
                    </a:lnTo>
                    <a:lnTo>
                      <a:pt x="602" y="108"/>
                    </a:lnTo>
                    <a:lnTo>
                      <a:pt x="592" y="95"/>
                    </a:lnTo>
                    <a:lnTo>
                      <a:pt x="582" y="82"/>
                    </a:lnTo>
                    <a:lnTo>
                      <a:pt x="571" y="69"/>
                    </a:lnTo>
                    <a:lnTo>
                      <a:pt x="559" y="57"/>
                    </a:lnTo>
                    <a:lnTo>
                      <a:pt x="546" y="47"/>
                    </a:lnTo>
                    <a:lnTo>
                      <a:pt x="532" y="37"/>
                    </a:lnTo>
                    <a:lnTo>
                      <a:pt x="519" y="27"/>
                    </a:lnTo>
                    <a:lnTo>
                      <a:pt x="504" y="20"/>
                    </a:lnTo>
                    <a:lnTo>
                      <a:pt x="487" y="12"/>
                    </a:lnTo>
                    <a:lnTo>
                      <a:pt x="471" y="7"/>
                    </a:lnTo>
                    <a:lnTo>
                      <a:pt x="455" y="3"/>
                    </a:lnTo>
                    <a:lnTo>
                      <a:pt x="438" y="1"/>
                    </a:lnTo>
                    <a:lnTo>
                      <a:pt x="420" y="0"/>
                    </a:lnTo>
                    <a:lnTo>
                      <a:pt x="395" y="1"/>
                    </a:lnTo>
                    <a:lnTo>
                      <a:pt x="372" y="4"/>
                    </a:lnTo>
                    <a:lnTo>
                      <a:pt x="349" y="8"/>
                    </a:lnTo>
                    <a:lnTo>
                      <a:pt x="328" y="16"/>
                    </a:lnTo>
                    <a:lnTo>
                      <a:pt x="309" y="23"/>
                    </a:lnTo>
                    <a:lnTo>
                      <a:pt x="289" y="33"/>
                    </a:lnTo>
                    <a:lnTo>
                      <a:pt x="272" y="44"/>
                    </a:lnTo>
                    <a:lnTo>
                      <a:pt x="256" y="56"/>
                    </a:lnTo>
                    <a:lnTo>
                      <a:pt x="241" y="69"/>
                    </a:lnTo>
                    <a:lnTo>
                      <a:pt x="228" y="84"/>
                    </a:lnTo>
                    <a:lnTo>
                      <a:pt x="217" y="99"/>
                    </a:lnTo>
                    <a:lnTo>
                      <a:pt x="207" y="114"/>
                    </a:lnTo>
                    <a:lnTo>
                      <a:pt x="197" y="130"/>
                    </a:lnTo>
                    <a:lnTo>
                      <a:pt x="191" y="147"/>
                    </a:lnTo>
                    <a:lnTo>
                      <a:pt x="186" y="163"/>
                    </a:lnTo>
                    <a:lnTo>
                      <a:pt x="182" y="180"/>
                    </a:lnTo>
                    <a:lnTo>
                      <a:pt x="163" y="185"/>
                    </a:lnTo>
                    <a:lnTo>
                      <a:pt x="146" y="190"/>
                    </a:lnTo>
                    <a:lnTo>
                      <a:pt x="129" y="198"/>
                    </a:lnTo>
                    <a:lnTo>
                      <a:pt x="112" y="206"/>
                    </a:lnTo>
                    <a:lnTo>
                      <a:pt x="96" y="216"/>
                    </a:lnTo>
                    <a:lnTo>
                      <a:pt x="81" y="227"/>
                    </a:lnTo>
                    <a:lnTo>
                      <a:pt x="67" y="240"/>
                    </a:lnTo>
                    <a:lnTo>
                      <a:pt x="54" y="253"/>
                    </a:lnTo>
                    <a:lnTo>
                      <a:pt x="42" y="268"/>
                    </a:lnTo>
                    <a:lnTo>
                      <a:pt x="31" y="283"/>
                    </a:lnTo>
                    <a:lnTo>
                      <a:pt x="23" y="300"/>
                    </a:lnTo>
                    <a:lnTo>
                      <a:pt x="15" y="316"/>
                    </a:lnTo>
                    <a:lnTo>
                      <a:pt x="9" y="335"/>
                    </a:lnTo>
                    <a:lnTo>
                      <a:pt x="5" y="352"/>
                    </a:lnTo>
                    <a:lnTo>
                      <a:pt x="1" y="370"/>
                    </a:lnTo>
                    <a:lnTo>
                      <a:pt x="0" y="388"/>
                    </a:lnTo>
                    <a:lnTo>
                      <a:pt x="1" y="391"/>
                    </a:lnTo>
                    <a:lnTo>
                      <a:pt x="2" y="394"/>
                    </a:lnTo>
                    <a:lnTo>
                      <a:pt x="4" y="398"/>
                    </a:lnTo>
                    <a:lnTo>
                      <a:pt x="6" y="400"/>
                    </a:lnTo>
                    <a:lnTo>
                      <a:pt x="8" y="401"/>
                    </a:lnTo>
                    <a:lnTo>
                      <a:pt x="10" y="402"/>
                    </a:lnTo>
                    <a:lnTo>
                      <a:pt x="13" y="403"/>
                    </a:lnTo>
                    <a:lnTo>
                      <a:pt x="15" y="403"/>
                    </a:lnTo>
                    <a:lnTo>
                      <a:pt x="19" y="403"/>
                    </a:lnTo>
                    <a:lnTo>
                      <a:pt x="22" y="402"/>
                    </a:lnTo>
                    <a:lnTo>
                      <a:pt x="24" y="401"/>
                    </a:lnTo>
                    <a:lnTo>
                      <a:pt x="26" y="400"/>
                    </a:lnTo>
                    <a:lnTo>
                      <a:pt x="28" y="398"/>
                    </a:lnTo>
                    <a:lnTo>
                      <a:pt x="29" y="394"/>
                    </a:lnTo>
                    <a:lnTo>
                      <a:pt x="30" y="391"/>
                    </a:lnTo>
                    <a:lnTo>
                      <a:pt x="30" y="388"/>
                    </a:lnTo>
                    <a:lnTo>
                      <a:pt x="31" y="372"/>
                    </a:lnTo>
                    <a:lnTo>
                      <a:pt x="35" y="356"/>
                    </a:lnTo>
                    <a:lnTo>
                      <a:pt x="39" y="340"/>
                    </a:lnTo>
                    <a:lnTo>
                      <a:pt x="44" y="325"/>
                    </a:lnTo>
                    <a:lnTo>
                      <a:pt x="51" y="310"/>
                    </a:lnTo>
                    <a:lnTo>
                      <a:pt x="59" y="295"/>
                    </a:lnTo>
                    <a:lnTo>
                      <a:pt x="69" y="282"/>
                    </a:lnTo>
                    <a:lnTo>
                      <a:pt x="80" y="269"/>
                    </a:lnTo>
                    <a:lnTo>
                      <a:pt x="92" y="257"/>
                    </a:lnTo>
                    <a:lnTo>
                      <a:pt x="104" y="247"/>
                    </a:lnTo>
                    <a:lnTo>
                      <a:pt x="118" y="237"/>
                    </a:lnTo>
                    <a:lnTo>
                      <a:pt x="133" y="229"/>
                    </a:lnTo>
                    <a:lnTo>
                      <a:pt x="148" y="221"/>
                    </a:lnTo>
                    <a:lnTo>
                      <a:pt x="164" y="216"/>
                    </a:lnTo>
                    <a:lnTo>
                      <a:pt x="180" y="211"/>
                    </a:lnTo>
                    <a:lnTo>
                      <a:pt x="196" y="209"/>
                    </a:lnTo>
                    <a:lnTo>
                      <a:pt x="202" y="208"/>
                    </a:lnTo>
                    <a:lnTo>
                      <a:pt x="206" y="205"/>
                    </a:lnTo>
                    <a:lnTo>
                      <a:pt x="209" y="201"/>
                    </a:lnTo>
                    <a:lnTo>
                      <a:pt x="210" y="195"/>
                    </a:lnTo>
                    <a:lnTo>
                      <a:pt x="211" y="186"/>
                    </a:lnTo>
                    <a:lnTo>
                      <a:pt x="213" y="177"/>
                    </a:lnTo>
                    <a:lnTo>
                      <a:pt x="216" y="168"/>
                    </a:lnTo>
                    <a:lnTo>
                      <a:pt x="218" y="159"/>
                    </a:lnTo>
                    <a:lnTo>
                      <a:pt x="225" y="142"/>
                    </a:lnTo>
                    <a:lnTo>
                      <a:pt x="234" y="127"/>
                    </a:lnTo>
                    <a:lnTo>
                      <a:pt x="243" y="112"/>
                    </a:lnTo>
                    <a:lnTo>
                      <a:pt x="255" y="98"/>
                    </a:lnTo>
                    <a:lnTo>
                      <a:pt x="269" y="85"/>
                    </a:lnTo>
                    <a:lnTo>
                      <a:pt x="283" y="74"/>
                    </a:lnTo>
                    <a:lnTo>
                      <a:pt x="298" y="64"/>
                    </a:lnTo>
                    <a:lnTo>
                      <a:pt x="315" y="55"/>
                    </a:lnTo>
                    <a:lnTo>
                      <a:pt x="331" y="48"/>
                    </a:lnTo>
                    <a:lnTo>
                      <a:pt x="348" y="41"/>
                    </a:lnTo>
                    <a:lnTo>
                      <a:pt x="366" y="36"/>
                    </a:lnTo>
                    <a:lnTo>
                      <a:pt x="385" y="33"/>
                    </a:lnTo>
                    <a:lnTo>
                      <a:pt x="402" y="31"/>
                    </a:lnTo>
                    <a:lnTo>
                      <a:pt x="420" y="29"/>
                    </a:lnTo>
                    <a:lnTo>
                      <a:pt x="435" y="31"/>
                    </a:lnTo>
                    <a:lnTo>
                      <a:pt x="450" y="33"/>
                    </a:lnTo>
                    <a:lnTo>
                      <a:pt x="465" y="36"/>
                    </a:lnTo>
                    <a:lnTo>
                      <a:pt x="479" y="41"/>
                    </a:lnTo>
                    <a:lnTo>
                      <a:pt x="493" y="48"/>
                    </a:lnTo>
                    <a:lnTo>
                      <a:pt x="507" y="55"/>
                    </a:lnTo>
                    <a:lnTo>
                      <a:pt x="520" y="64"/>
                    </a:lnTo>
                    <a:lnTo>
                      <a:pt x="531" y="73"/>
                    </a:lnTo>
                    <a:lnTo>
                      <a:pt x="543" y="84"/>
                    </a:lnTo>
                    <a:lnTo>
                      <a:pt x="554" y="95"/>
                    </a:lnTo>
                    <a:lnTo>
                      <a:pt x="563" y="107"/>
                    </a:lnTo>
                    <a:lnTo>
                      <a:pt x="573" y="118"/>
                    </a:lnTo>
                    <a:lnTo>
                      <a:pt x="581" y="131"/>
                    </a:lnTo>
                    <a:lnTo>
                      <a:pt x="588" y="144"/>
                    </a:lnTo>
                    <a:lnTo>
                      <a:pt x="595" y="157"/>
                    </a:lnTo>
                    <a:lnTo>
                      <a:pt x="601" y="170"/>
                    </a:lnTo>
                    <a:lnTo>
                      <a:pt x="603" y="174"/>
                    </a:lnTo>
                    <a:lnTo>
                      <a:pt x="606" y="177"/>
                    </a:lnTo>
                    <a:lnTo>
                      <a:pt x="612" y="179"/>
                    </a:lnTo>
                    <a:lnTo>
                      <a:pt x="616" y="179"/>
                    </a:lnTo>
                    <a:lnTo>
                      <a:pt x="631" y="178"/>
                    </a:lnTo>
                    <a:lnTo>
                      <a:pt x="646" y="179"/>
                    </a:lnTo>
                    <a:lnTo>
                      <a:pt x="660" y="181"/>
                    </a:lnTo>
                    <a:lnTo>
                      <a:pt x="673" y="185"/>
                    </a:lnTo>
                    <a:lnTo>
                      <a:pt x="686" y="190"/>
                    </a:lnTo>
                    <a:lnTo>
                      <a:pt x="696" y="198"/>
                    </a:lnTo>
                    <a:lnTo>
                      <a:pt x="706" y="205"/>
                    </a:lnTo>
                    <a:lnTo>
                      <a:pt x="714" y="215"/>
                    </a:lnTo>
                    <a:lnTo>
                      <a:pt x="720" y="223"/>
                    </a:lnTo>
                    <a:lnTo>
                      <a:pt x="724" y="232"/>
                    </a:lnTo>
                    <a:lnTo>
                      <a:pt x="727" y="241"/>
                    </a:lnTo>
                    <a:lnTo>
                      <a:pt x="728" y="251"/>
                    </a:lnTo>
                    <a:lnTo>
                      <a:pt x="728" y="261"/>
                    </a:lnTo>
                    <a:lnTo>
                      <a:pt x="727" y="271"/>
                    </a:lnTo>
                    <a:lnTo>
                      <a:pt x="724" y="282"/>
                    </a:lnTo>
                    <a:lnTo>
                      <a:pt x="721" y="293"/>
                    </a:lnTo>
                    <a:lnTo>
                      <a:pt x="720" y="298"/>
                    </a:lnTo>
                    <a:lnTo>
                      <a:pt x="720" y="303"/>
                    </a:lnTo>
                    <a:lnTo>
                      <a:pt x="722" y="308"/>
                    </a:lnTo>
                    <a:lnTo>
                      <a:pt x="726" y="312"/>
                    </a:lnTo>
                    <a:lnTo>
                      <a:pt x="732" y="316"/>
                    </a:lnTo>
                    <a:lnTo>
                      <a:pt x="737" y="322"/>
                    </a:lnTo>
                    <a:lnTo>
                      <a:pt x="742" y="327"/>
                    </a:lnTo>
                    <a:lnTo>
                      <a:pt x="748" y="332"/>
                    </a:lnTo>
                    <a:lnTo>
                      <a:pt x="757" y="346"/>
                    </a:lnTo>
                    <a:lnTo>
                      <a:pt x="765" y="361"/>
                    </a:lnTo>
                    <a:lnTo>
                      <a:pt x="771" y="377"/>
                    </a:lnTo>
                    <a:lnTo>
                      <a:pt x="775" y="396"/>
                    </a:lnTo>
                    <a:lnTo>
                      <a:pt x="779" y="414"/>
                    </a:lnTo>
                    <a:lnTo>
                      <a:pt x="779" y="433"/>
                    </a:lnTo>
                    <a:lnTo>
                      <a:pt x="779" y="445"/>
                    </a:lnTo>
                    <a:lnTo>
                      <a:pt x="778" y="455"/>
                    </a:lnTo>
                    <a:lnTo>
                      <a:pt x="775" y="466"/>
                    </a:lnTo>
                    <a:lnTo>
                      <a:pt x="772" y="477"/>
                    </a:lnTo>
                    <a:lnTo>
                      <a:pt x="768" y="487"/>
                    </a:lnTo>
                    <a:lnTo>
                      <a:pt x="764" y="496"/>
                    </a:lnTo>
                    <a:lnTo>
                      <a:pt x="758" y="506"/>
                    </a:lnTo>
                    <a:lnTo>
                      <a:pt x="752" y="514"/>
                    </a:lnTo>
                    <a:lnTo>
                      <a:pt x="751" y="518"/>
                    </a:lnTo>
                    <a:lnTo>
                      <a:pt x="750" y="520"/>
                    </a:lnTo>
                    <a:lnTo>
                      <a:pt x="749" y="523"/>
                    </a:lnTo>
                    <a:lnTo>
                      <a:pt x="750" y="526"/>
                    </a:lnTo>
                    <a:lnTo>
                      <a:pt x="750" y="528"/>
                    </a:lnTo>
                    <a:lnTo>
                      <a:pt x="751" y="531"/>
                    </a:lnTo>
                    <a:lnTo>
                      <a:pt x="753" y="534"/>
                    </a:lnTo>
                    <a:lnTo>
                      <a:pt x="755" y="535"/>
                    </a:lnTo>
                    <a:lnTo>
                      <a:pt x="757" y="537"/>
                    </a:lnTo>
                    <a:lnTo>
                      <a:pt x="759" y="538"/>
                    </a:lnTo>
                    <a:lnTo>
                      <a:pt x="762" y="538"/>
                    </a:lnTo>
                    <a:lnTo>
                      <a:pt x="764" y="538"/>
                    </a:lnTo>
                    <a:lnTo>
                      <a:pt x="768" y="538"/>
                    </a:lnTo>
                    <a:lnTo>
                      <a:pt x="771" y="537"/>
                    </a:lnTo>
                    <a:lnTo>
                      <a:pt x="773" y="535"/>
                    </a:lnTo>
                    <a:lnTo>
                      <a:pt x="777" y="533"/>
                    </a:lnTo>
                    <a:lnTo>
                      <a:pt x="784" y="521"/>
                    </a:lnTo>
                    <a:lnTo>
                      <a:pt x="790" y="510"/>
                    </a:lnTo>
                    <a:lnTo>
                      <a:pt x="796" y="498"/>
                    </a:lnTo>
                    <a:lnTo>
                      <a:pt x="801" y="485"/>
                    </a:lnTo>
                    <a:lnTo>
                      <a:pt x="804" y="473"/>
                    </a:lnTo>
                    <a:lnTo>
                      <a:pt x="807" y="460"/>
                    </a:lnTo>
                    <a:lnTo>
                      <a:pt x="809" y="447"/>
                    </a:lnTo>
                    <a:lnTo>
                      <a:pt x="809" y="433"/>
                    </a:lnTo>
                    <a:lnTo>
                      <a:pt x="809" y="416"/>
                    </a:lnTo>
                    <a:lnTo>
                      <a:pt x="807" y="398"/>
                    </a:lnTo>
                    <a:lnTo>
                      <a:pt x="802" y="378"/>
                    </a:lnTo>
                    <a:lnTo>
                      <a:pt x="796" y="360"/>
                    </a:lnTo>
                    <a:lnTo>
                      <a:pt x="793" y="351"/>
                    </a:lnTo>
                    <a:lnTo>
                      <a:pt x="788" y="342"/>
                    </a:lnTo>
                    <a:lnTo>
                      <a:pt x="784" y="332"/>
                    </a:lnTo>
                    <a:lnTo>
                      <a:pt x="779" y="324"/>
                    </a:lnTo>
                    <a:lnTo>
                      <a:pt x="773" y="316"/>
                    </a:lnTo>
                    <a:lnTo>
                      <a:pt x="767" y="308"/>
                    </a:lnTo>
                    <a:lnTo>
                      <a:pt x="759" y="301"/>
                    </a:lnTo>
                    <a:lnTo>
                      <a:pt x="752"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halkboard SE" panose="03050602040202020205" pitchFamily="66" charset="77"/>
                </a:endParaRPr>
              </a:p>
            </p:txBody>
          </p:sp>
        </p:grpSp>
        <p:sp>
          <p:nvSpPr>
            <p:cNvPr id="101" name="Oval 100">
              <a:extLst>
                <a:ext uri="{FF2B5EF4-FFF2-40B4-BE49-F238E27FC236}">
                  <a16:creationId xmlns:a16="http://schemas.microsoft.com/office/drawing/2014/main" id="{9D00D0AF-5641-4C9E-AEE8-2B24074A20AA}"/>
                </a:ext>
              </a:extLst>
            </p:cNvPr>
            <p:cNvSpPr/>
            <p:nvPr/>
          </p:nvSpPr>
          <p:spPr>
            <a:xfrm>
              <a:off x="6103523" y="4982482"/>
              <a:ext cx="889000" cy="889000"/>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103" name="TextBox 102">
              <a:extLst>
                <a:ext uri="{FF2B5EF4-FFF2-40B4-BE49-F238E27FC236}">
                  <a16:creationId xmlns:a16="http://schemas.microsoft.com/office/drawing/2014/main" id="{503A6FA5-7192-4660-AF19-2FE554878002}"/>
                </a:ext>
              </a:extLst>
            </p:cNvPr>
            <p:cNvSpPr txBox="1"/>
            <p:nvPr/>
          </p:nvSpPr>
          <p:spPr>
            <a:xfrm>
              <a:off x="5699195" y="4330179"/>
              <a:ext cx="1618965" cy="492443"/>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Sentiment Analysis</a:t>
              </a:r>
              <a:endParaRPr lang="id-ID" sz="1600" b="1" dirty="0">
                <a:solidFill>
                  <a:schemeClr val="tx1">
                    <a:lumMod val="75000"/>
                    <a:lumOff val="25000"/>
                  </a:schemeClr>
                </a:solidFill>
                <a:latin typeface="Chalkboard SE" panose="03050602040202020205" pitchFamily="66" charset="77"/>
              </a:endParaRPr>
            </a:p>
          </p:txBody>
        </p:sp>
        <p:pic>
          <p:nvPicPr>
            <p:cNvPr id="20" name="Graphic 19" descr="Funny face outline outline">
              <a:extLst>
                <a:ext uri="{FF2B5EF4-FFF2-40B4-BE49-F238E27FC236}">
                  <a16:creationId xmlns:a16="http://schemas.microsoft.com/office/drawing/2014/main" id="{3B110E57-D5C0-FE44-94A8-35BCC4CDF1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5788" y="5081058"/>
              <a:ext cx="641638" cy="641638"/>
            </a:xfrm>
            <a:prstGeom prst="rect">
              <a:avLst/>
            </a:prstGeom>
          </p:spPr>
        </p:pic>
      </p:grpSp>
      <p:grpSp>
        <p:nvGrpSpPr>
          <p:cNvPr id="19" name="Group 18">
            <a:extLst>
              <a:ext uri="{FF2B5EF4-FFF2-40B4-BE49-F238E27FC236}">
                <a16:creationId xmlns:a16="http://schemas.microsoft.com/office/drawing/2014/main" id="{52D08617-2B2A-444F-89E8-381557B5DBAD}"/>
              </a:ext>
            </a:extLst>
          </p:cNvPr>
          <p:cNvGrpSpPr/>
          <p:nvPr/>
        </p:nvGrpSpPr>
        <p:grpSpPr>
          <a:xfrm>
            <a:off x="8001138" y="3220658"/>
            <a:ext cx="2616175" cy="889000"/>
            <a:chOff x="8001138" y="3220658"/>
            <a:chExt cx="2616175" cy="889000"/>
          </a:xfrm>
        </p:grpSpPr>
        <p:sp>
          <p:nvSpPr>
            <p:cNvPr id="35" name="Oval 34">
              <a:extLst>
                <a:ext uri="{FF2B5EF4-FFF2-40B4-BE49-F238E27FC236}">
                  <a16:creationId xmlns:a16="http://schemas.microsoft.com/office/drawing/2014/main" id="{60DF9BFA-11D4-42F1-80FA-DAF64E8F7CC6}"/>
                </a:ext>
              </a:extLst>
            </p:cNvPr>
            <p:cNvSpPr/>
            <p:nvPr/>
          </p:nvSpPr>
          <p:spPr>
            <a:xfrm>
              <a:off x="9728313" y="3220658"/>
              <a:ext cx="889000" cy="889000"/>
            </a:xfrm>
            <a:prstGeom prst="ellipse">
              <a:avLst/>
            </a:prstGeom>
            <a:solidFill>
              <a:schemeClr val="accent4"/>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alkboard SE" panose="03050602040202020205" pitchFamily="66" charset="77"/>
              </a:endParaRPr>
            </a:p>
          </p:txBody>
        </p:sp>
        <p:sp>
          <p:nvSpPr>
            <p:cNvPr id="45" name="TextBox 44">
              <a:extLst>
                <a:ext uri="{FF2B5EF4-FFF2-40B4-BE49-F238E27FC236}">
                  <a16:creationId xmlns:a16="http://schemas.microsoft.com/office/drawing/2014/main" id="{9BC26D04-9895-42EE-A661-9846FC0B9217}"/>
                </a:ext>
              </a:extLst>
            </p:cNvPr>
            <p:cNvSpPr txBox="1"/>
            <p:nvPr/>
          </p:nvSpPr>
          <p:spPr>
            <a:xfrm>
              <a:off x="8001138" y="3411533"/>
              <a:ext cx="1631724" cy="246220"/>
            </a:xfrm>
            <a:prstGeom prst="rect">
              <a:avLst/>
            </a:prstGeom>
            <a:noFill/>
            <a:ln>
              <a:noFill/>
            </a:ln>
          </p:spPr>
          <p:txBody>
            <a:bodyPr wrap="square" lIns="0" tIns="0" rIns="0" bIns="0" rtlCol="0" anchor="ctr">
              <a:spAutoFit/>
            </a:bodyPr>
            <a:lstStyle/>
            <a:p>
              <a:pPr algn="r">
                <a:buClr>
                  <a:schemeClr val="accent1"/>
                </a:buClr>
              </a:pPr>
              <a:r>
                <a:rPr lang="en-US" sz="1600" b="1" dirty="0">
                  <a:solidFill>
                    <a:schemeClr val="tx1">
                      <a:lumMod val="75000"/>
                      <a:lumOff val="25000"/>
                    </a:schemeClr>
                  </a:solidFill>
                  <a:latin typeface="Chalkboard SE" panose="03050602040202020205" pitchFamily="66" charset="77"/>
                </a:rPr>
                <a:t>Model Selection</a:t>
              </a:r>
              <a:endParaRPr lang="id-ID" sz="1600" b="1" dirty="0">
                <a:solidFill>
                  <a:schemeClr val="tx1">
                    <a:lumMod val="75000"/>
                    <a:lumOff val="25000"/>
                  </a:schemeClr>
                </a:solidFill>
                <a:latin typeface="Chalkboard SE" panose="03050602040202020205" pitchFamily="66" charset="77"/>
              </a:endParaRPr>
            </a:p>
          </p:txBody>
        </p:sp>
        <p:pic>
          <p:nvPicPr>
            <p:cNvPr id="22" name="Graphic 21" descr="Tick with solid fill">
              <a:extLst>
                <a:ext uri="{FF2B5EF4-FFF2-40B4-BE49-F238E27FC236}">
                  <a16:creationId xmlns:a16="http://schemas.microsoft.com/office/drawing/2014/main" id="{EBE4B83A-D387-7443-B2C6-793FC1BB14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12371" y="3395913"/>
              <a:ext cx="600075" cy="600075"/>
            </a:xfrm>
            <a:prstGeom prst="rect">
              <a:avLst/>
            </a:prstGeom>
          </p:spPr>
        </p:pic>
      </p:grpSp>
      <p:grpSp>
        <p:nvGrpSpPr>
          <p:cNvPr id="17" name="Group 16">
            <a:extLst>
              <a:ext uri="{FF2B5EF4-FFF2-40B4-BE49-F238E27FC236}">
                <a16:creationId xmlns:a16="http://schemas.microsoft.com/office/drawing/2014/main" id="{DB967870-A297-B848-AC43-6BEDFB19AD22}"/>
              </a:ext>
            </a:extLst>
          </p:cNvPr>
          <p:cNvGrpSpPr/>
          <p:nvPr/>
        </p:nvGrpSpPr>
        <p:grpSpPr>
          <a:xfrm>
            <a:off x="7842998" y="1536923"/>
            <a:ext cx="1666421" cy="1507209"/>
            <a:chOff x="7842998" y="1536923"/>
            <a:chExt cx="1666421" cy="1507209"/>
          </a:xfrm>
        </p:grpSpPr>
        <p:sp>
          <p:nvSpPr>
            <p:cNvPr id="67" name="Oval 66">
              <a:extLst>
                <a:ext uri="{FF2B5EF4-FFF2-40B4-BE49-F238E27FC236}">
                  <a16:creationId xmlns:a16="http://schemas.microsoft.com/office/drawing/2014/main" id="{937EDBC1-BC0E-4CA3-B84B-B93B5AF0E28C}"/>
                </a:ext>
              </a:extLst>
            </p:cNvPr>
            <p:cNvSpPr/>
            <p:nvPr/>
          </p:nvSpPr>
          <p:spPr>
            <a:xfrm>
              <a:off x="8172493" y="1536923"/>
              <a:ext cx="889000" cy="889000"/>
            </a:xfrm>
            <a:prstGeom prst="ellipse">
              <a:avLst/>
            </a:prstGeom>
            <a:solidFill>
              <a:schemeClr val="accent4">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halkboard SE" panose="03050602040202020205" pitchFamily="66" charset="77"/>
              </a:endParaRPr>
            </a:p>
          </p:txBody>
        </p:sp>
        <p:sp>
          <p:nvSpPr>
            <p:cNvPr id="68" name="TextBox 67">
              <a:extLst>
                <a:ext uri="{FF2B5EF4-FFF2-40B4-BE49-F238E27FC236}">
                  <a16:creationId xmlns:a16="http://schemas.microsoft.com/office/drawing/2014/main" id="{1FE9F778-88D5-4AC5-91F9-A2779C033C39}"/>
                </a:ext>
              </a:extLst>
            </p:cNvPr>
            <p:cNvSpPr txBox="1"/>
            <p:nvPr/>
          </p:nvSpPr>
          <p:spPr>
            <a:xfrm>
              <a:off x="7842998" y="2551689"/>
              <a:ext cx="1666421" cy="492443"/>
            </a:xfrm>
            <a:prstGeom prst="rect">
              <a:avLst/>
            </a:prstGeom>
            <a:noFill/>
            <a:ln>
              <a:noFill/>
            </a:ln>
          </p:spPr>
          <p:txBody>
            <a:bodyPr wrap="square" lIns="0" tIns="0" rIns="0" bIns="0" rtlCol="0" anchor="ctr">
              <a:spAutoFit/>
            </a:bodyPr>
            <a:lstStyle/>
            <a:p>
              <a:pPr algn="ctr">
                <a:buClr>
                  <a:schemeClr val="accent1"/>
                </a:buClr>
              </a:pPr>
              <a:r>
                <a:rPr lang="en-US" sz="1600" b="1" dirty="0">
                  <a:solidFill>
                    <a:schemeClr val="tx1">
                      <a:lumMod val="75000"/>
                      <a:lumOff val="25000"/>
                    </a:schemeClr>
                  </a:solidFill>
                  <a:latin typeface="Chalkboard SE" panose="03050602040202020205" pitchFamily="66" charset="77"/>
                </a:rPr>
                <a:t>Model Building</a:t>
              </a:r>
            </a:p>
            <a:p>
              <a:pPr algn="ctr">
                <a:buClr>
                  <a:schemeClr val="accent1"/>
                </a:buClr>
              </a:pPr>
              <a:r>
                <a:rPr lang="en-US" sz="1600" b="1" dirty="0">
                  <a:solidFill>
                    <a:schemeClr val="tx1">
                      <a:lumMod val="75000"/>
                      <a:lumOff val="25000"/>
                    </a:schemeClr>
                  </a:solidFill>
                  <a:latin typeface="Chalkboard SE" panose="03050602040202020205" pitchFamily="66" charset="77"/>
                </a:rPr>
                <a:t>&amp; Training</a:t>
              </a:r>
              <a:endParaRPr lang="id-ID" sz="1600" b="1" dirty="0">
                <a:solidFill>
                  <a:schemeClr val="tx1">
                    <a:lumMod val="75000"/>
                    <a:lumOff val="25000"/>
                  </a:schemeClr>
                </a:solidFill>
                <a:latin typeface="Chalkboard SE" panose="03050602040202020205" pitchFamily="66" charset="77"/>
              </a:endParaRPr>
            </a:p>
          </p:txBody>
        </p:sp>
        <p:pic>
          <p:nvPicPr>
            <p:cNvPr id="24" name="Graphic 23" descr="Crane outline">
              <a:extLst>
                <a:ext uri="{FF2B5EF4-FFF2-40B4-BE49-F238E27FC236}">
                  <a16:creationId xmlns:a16="http://schemas.microsoft.com/office/drawing/2014/main" id="{CBB35CC4-1965-CF4F-90A2-20B0147857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81501" y="1638846"/>
              <a:ext cx="752666" cy="752666"/>
            </a:xfrm>
            <a:prstGeom prst="rect">
              <a:avLst/>
            </a:prstGeom>
          </p:spPr>
        </p:pic>
      </p:grpSp>
    </p:spTree>
    <p:extLst>
      <p:ext uri="{BB962C8B-B14F-4D97-AF65-F5344CB8AC3E}">
        <p14:creationId xmlns:p14="http://schemas.microsoft.com/office/powerpoint/2010/main" val="1890299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ppt_x</p:attrName>
                                        </p:attrNameLst>
                                      </p:cBhvr>
                                      <p:tavLst>
                                        <p:tav tm="0">
                                          <p:val>
                                            <p:strVal val="#ppt_x-#ppt_w*1.125000"/>
                                          </p:val>
                                        </p:tav>
                                        <p:tav tm="100000">
                                          <p:val>
                                            <p:strVal val="#ppt_x"/>
                                          </p:val>
                                        </p:tav>
                                      </p:tavLst>
                                    </p:anim>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ppt_x</p:attrName>
                                        </p:attrNameLst>
                                      </p:cBhvr>
                                      <p:tavLst>
                                        <p:tav tm="0">
                                          <p:val>
                                            <p:strVal val="#ppt_x+#ppt_w*1.125000"/>
                                          </p:val>
                                        </p:tav>
                                        <p:tav tm="100000">
                                          <p:val>
                                            <p:strVal val="#ppt_x"/>
                                          </p:val>
                                        </p:tav>
                                      </p:tavLst>
                                    </p:anim>
                                    <p:animEffect transition="in" filter="wipe(lef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p:tgtEl>
                                          <p:spTgt spid="25"/>
                                        </p:tgtEl>
                                        <p:attrNameLst>
                                          <p:attrName>ppt_x</p:attrName>
                                        </p:attrNameLst>
                                      </p:cBhvr>
                                      <p:tavLst>
                                        <p:tav tm="0">
                                          <p:val>
                                            <p:strVal val="#ppt_x+#ppt_w*1.125000"/>
                                          </p:val>
                                        </p:tav>
                                        <p:tav tm="100000">
                                          <p:val>
                                            <p:strVal val="#ppt_x"/>
                                          </p:val>
                                        </p:tav>
                                      </p:tavLst>
                                    </p:anim>
                                    <p:animEffect transition="in" filter="wipe(left)">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p:tgtEl>
                                          <p:spTgt spid="26"/>
                                        </p:tgtEl>
                                        <p:attrNameLst>
                                          <p:attrName>ppt_x</p:attrName>
                                        </p:attrNameLst>
                                      </p:cBhvr>
                                      <p:tavLst>
                                        <p:tav tm="0">
                                          <p:val>
                                            <p:strVal val="#ppt_x+#ppt_w*1.125000"/>
                                          </p:val>
                                        </p:tav>
                                        <p:tav tm="100000">
                                          <p:val>
                                            <p:strVal val="#ppt_x"/>
                                          </p:val>
                                        </p:tav>
                                      </p:tavLst>
                                    </p:anim>
                                    <p:animEffect transition="in" filter="wipe(left)">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68C3509-DE9E-1F43-9765-255CE6712072}"/>
              </a:ext>
            </a:extLst>
          </p:cNvPr>
          <p:cNvSpPr>
            <a:spLocks noGrp="1"/>
          </p:cNvSpPr>
          <p:nvPr>
            <p:ph type="title"/>
          </p:nvPr>
        </p:nvSpPr>
        <p:spPr>
          <a:xfrm>
            <a:off x="838201" y="365125"/>
            <a:ext cx="5393360" cy="1325563"/>
          </a:xfrm>
        </p:spPr>
        <p:txBody>
          <a:bodyPr>
            <a:normAutofit/>
          </a:bodyPr>
          <a:lstStyle/>
          <a:p>
            <a:r>
              <a:rPr lang="en-IN" b="1" dirty="0">
                <a:latin typeface="Chalkboard SE" panose="03050602040202020205" pitchFamily="66" charset="77"/>
              </a:rPr>
              <a:t>Future Work</a:t>
            </a:r>
            <a:endParaRPr lang="en-US" dirty="0">
              <a:latin typeface="Chalkboard SE" panose="03050602040202020205" pitchFamily="66" charset="77"/>
            </a:endParaRPr>
          </a:p>
        </p:txBody>
      </p:sp>
      <p:sp>
        <p:nvSpPr>
          <p:cNvPr id="137" name="Freeform: Shape 136">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9F1153D-C536-5F43-86F5-6507512EA90B}"/>
              </a:ext>
            </a:extLst>
          </p:cNvPr>
          <p:cNvSpPr>
            <a:spLocks noGrp="1"/>
          </p:cNvSpPr>
          <p:nvPr>
            <p:ph idx="1"/>
          </p:nvPr>
        </p:nvSpPr>
        <p:spPr>
          <a:xfrm>
            <a:off x="838200" y="1825625"/>
            <a:ext cx="5393361" cy="4351338"/>
          </a:xfrm>
        </p:spPr>
        <p:txBody>
          <a:bodyPr>
            <a:normAutofit lnSpcReduction="10000"/>
          </a:bodyPr>
          <a:lstStyle/>
          <a:p>
            <a:pPr marL="0" indent="0">
              <a:buNone/>
            </a:pPr>
            <a:endParaRPr lang="en-IN" sz="2600" dirty="0"/>
          </a:p>
          <a:p>
            <a:pPr lvl="0"/>
            <a:r>
              <a:rPr lang="en-US" sz="2600" dirty="0">
                <a:latin typeface="Chalkboard SE" panose="03050602040202020205" pitchFamily="66" charset="77"/>
              </a:rPr>
              <a:t>Use SQLite for data storage so as to make fast data retrieval.</a:t>
            </a:r>
            <a:endParaRPr lang="en-IN" sz="2600" dirty="0">
              <a:latin typeface="Chalkboard SE" panose="03050602040202020205" pitchFamily="66" charset="77"/>
            </a:endParaRPr>
          </a:p>
          <a:p>
            <a:pPr lvl="0"/>
            <a:r>
              <a:rPr lang="en-US" sz="2600" dirty="0">
                <a:latin typeface="Chalkboard SE" panose="03050602040202020205" pitchFamily="66" charset="77"/>
              </a:rPr>
              <a:t>End to end automation can be done using task scheduler in Windows for running python script every Monday so as to get the weekly results</a:t>
            </a:r>
            <a:endParaRPr lang="en-IN" sz="2600" dirty="0">
              <a:latin typeface="Chalkboard SE" panose="03050602040202020205" pitchFamily="66" charset="77"/>
            </a:endParaRPr>
          </a:p>
          <a:p>
            <a:pPr lvl="0"/>
            <a:r>
              <a:rPr lang="en-US" sz="2600" dirty="0">
                <a:latin typeface="Chalkboard SE" panose="03050602040202020205" pitchFamily="66" charset="77"/>
              </a:rPr>
              <a:t>Add more interactive widgets to the App.</a:t>
            </a:r>
            <a:endParaRPr lang="en-IN" sz="2600" dirty="0">
              <a:latin typeface="Chalkboard SE" panose="03050602040202020205" pitchFamily="66" charset="77"/>
            </a:endParaRPr>
          </a:p>
          <a:p>
            <a:pPr lvl="0"/>
            <a:r>
              <a:rPr lang="en-US" sz="2600" dirty="0">
                <a:latin typeface="Chalkboard SE" panose="03050602040202020205" pitchFamily="66" charset="77"/>
              </a:rPr>
              <a:t>Deploy the App.</a:t>
            </a:r>
            <a:endParaRPr lang="en-IN" sz="2600" dirty="0">
              <a:latin typeface="Chalkboard SE" panose="03050602040202020205" pitchFamily="66" charset="77"/>
            </a:endParaRPr>
          </a:p>
          <a:p>
            <a:endParaRPr lang="en-US" sz="2600" dirty="0"/>
          </a:p>
        </p:txBody>
      </p:sp>
      <p:sp>
        <p:nvSpPr>
          <p:cNvPr id="139" name="Oval 138">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10242" name="Picture 2" descr="cartoon technology job animation">
            <a:extLst>
              <a:ext uri="{FF2B5EF4-FFF2-40B4-BE49-F238E27FC236}">
                <a16:creationId xmlns:a16="http://schemas.microsoft.com/office/drawing/2014/main" id="{9ECE03D5-18D3-424F-905D-8E90B3CDEA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75" r="19324" b="-2"/>
          <a:stretch/>
        </p:blipFill>
        <p:spPr bwMode="auto">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143" name="Freeform: Shape 142">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45" name="Straight Connector 144">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7" name="Freeform: Shape 146">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9" name="Freeform: Shape 148">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981636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77" name="Freeform: Shape 7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823B8DA-9CE3-984C-8DD5-A8E7A2C7BB3E}"/>
              </a:ext>
            </a:extLst>
          </p:cNvPr>
          <p:cNvSpPr>
            <a:spLocks noGrp="1"/>
          </p:cNvSpPr>
          <p:nvPr>
            <p:ph type="title"/>
          </p:nvPr>
        </p:nvSpPr>
        <p:spPr>
          <a:xfrm>
            <a:off x="727038" y="745527"/>
            <a:ext cx="3384000" cy="869517"/>
          </a:xfrm>
        </p:spPr>
        <p:txBody>
          <a:bodyPr anchor="t">
            <a:normAutofit/>
          </a:bodyPr>
          <a:lstStyle/>
          <a:p>
            <a:r>
              <a:rPr lang="en-US" dirty="0">
                <a:solidFill>
                  <a:schemeClr val="bg1"/>
                </a:solidFill>
                <a:latin typeface="Chalkboard SE" panose="03050602040202020205" pitchFamily="66" charset="77"/>
              </a:rPr>
              <a:t>Automation</a:t>
            </a:r>
          </a:p>
        </p:txBody>
      </p:sp>
      <p:sp>
        <p:nvSpPr>
          <p:cNvPr id="3" name="Content Placeholder 2">
            <a:extLst>
              <a:ext uri="{FF2B5EF4-FFF2-40B4-BE49-F238E27FC236}">
                <a16:creationId xmlns:a16="http://schemas.microsoft.com/office/drawing/2014/main" id="{0901F2FD-A263-BF49-A84E-579DF2F704D1}"/>
              </a:ext>
            </a:extLst>
          </p:cNvPr>
          <p:cNvSpPr>
            <a:spLocks noGrp="1"/>
          </p:cNvSpPr>
          <p:nvPr>
            <p:ph idx="1"/>
          </p:nvPr>
        </p:nvSpPr>
        <p:spPr>
          <a:xfrm>
            <a:off x="654849" y="2154532"/>
            <a:ext cx="3384000" cy="3844800"/>
          </a:xfrm>
        </p:spPr>
        <p:txBody>
          <a:bodyPr>
            <a:normAutofit/>
          </a:bodyPr>
          <a:lstStyle/>
          <a:p>
            <a:r>
              <a:rPr lang="en-IN" sz="2000" dirty="0">
                <a:solidFill>
                  <a:schemeClr val="bg1">
                    <a:alpha val="60000"/>
                  </a:schemeClr>
                </a:solidFill>
                <a:latin typeface="Chalkboard SE" panose="03050602040202020205" pitchFamily="66" charset="77"/>
              </a:rPr>
              <a:t>With Task Scheduler, we can run your Python script to execute periodic tasks every day/week/month/year depending on your needs.</a:t>
            </a:r>
          </a:p>
          <a:p>
            <a:r>
              <a:rPr lang="en-IN" sz="2000" b="1" dirty="0">
                <a:solidFill>
                  <a:schemeClr val="bg1">
                    <a:alpha val="60000"/>
                  </a:schemeClr>
                </a:solidFill>
                <a:latin typeface="Chalkboard SE" panose="03050602040202020205" pitchFamily="66" charset="77"/>
              </a:rPr>
              <a:t>Windows Task Scheduler </a:t>
            </a:r>
            <a:r>
              <a:rPr lang="en-IN" sz="2000" dirty="0">
                <a:solidFill>
                  <a:schemeClr val="bg1">
                    <a:alpha val="60000"/>
                  </a:schemeClr>
                </a:solidFill>
                <a:latin typeface="Chalkboard SE" panose="03050602040202020205" pitchFamily="66" charset="77"/>
              </a:rPr>
              <a:t>is a default Windows Application to manage tasks in response of an event based or time based trigger. </a:t>
            </a:r>
            <a:endParaRPr lang="en-US" sz="2000" dirty="0">
              <a:solidFill>
                <a:schemeClr val="bg1">
                  <a:alpha val="60000"/>
                </a:schemeClr>
              </a:solidFill>
              <a:latin typeface="Chalkboard SE" panose="03050602040202020205" pitchFamily="66" charset="77"/>
            </a:endParaRPr>
          </a:p>
        </p:txBody>
      </p:sp>
      <p:pic>
        <p:nvPicPr>
          <p:cNvPr id="4" name="Picture 6" descr="figure-name">
            <a:extLst>
              <a:ext uri="{FF2B5EF4-FFF2-40B4-BE49-F238E27FC236}">
                <a16:creationId xmlns:a16="http://schemas.microsoft.com/office/drawing/2014/main" id="{0E067ED0-C193-5C4A-9480-97FCA035B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5447" y="1726976"/>
            <a:ext cx="6919182" cy="340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806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B05B-1111-584C-81FD-437184FF24B6}"/>
              </a:ext>
            </a:extLst>
          </p:cNvPr>
          <p:cNvSpPr>
            <a:spLocks noGrp="1"/>
          </p:cNvSpPr>
          <p:nvPr>
            <p:ph type="title"/>
          </p:nvPr>
        </p:nvSpPr>
        <p:spPr>
          <a:xfrm>
            <a:off x="6723695" y="2378319"/>
            <a:ext cx="5468304" cy="2889114"/>
          </a:xfrm>
        </p:spPr>
        <p:txBody>
          <a:bodyPr vert="horz" lIns="91440" tIns="45720" rIns="91440" bIns="45720" rtlCol="0" anchor="b">
            <a:normAutofit/>
          </a:bodyPr>
          <a:lstStyle/>
          <a:p>
            <a:r>
              <a:rPr lang="en-US" sz="5400" dirty="0">
                <a:latin typeface="Chalkboard SE" panose="03050602040202020205" pitchFamily="66" charset="77"/>
              </a:rPr>
              <a:t>Demo of the App</a:t>
            </a:r>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Number Of Demos - Live Demo Cartoon Clipart - Full Size Clipart (#1177410)  - PinClipart">
            <a:extLst>
              <a:ext uri="{FF2B5EF4-FFF2-40B4-BE49-F238E27FC236}">
                <a16:creationId xmlns:a16="http://schemas.microsoft.com/office/drawing/2014/main" id="{7928C6A1-46EB-BC41-8DE9-A636FA1A3F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9013"/>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56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ppDemo.m4v" descr="AppDemo.m4v">
            <a:hlinkClick r:id="" action="ppaction://media"/>
            <a:extLst>
              <a:ext uri="{FF2B5EF4-FFF2-40B4-BE49-F238E27FC236}">
                <a16:creationId xmlns:a16="http://schemas.microsoft.com/office/drawing/2014/main" id="{6560E87A-9CF4-404C-82CD-C818A7B41B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08" y="0"/>
            <a:ext cx="12206808" cy="6858000"/>
          </a:xfrm>
          <a:prstGeom prst="rect">
            <a:avLst/>
          </a:prstGeom>
        </p:spPr>
      </p:pic>
    </p:spTree>
    <p:extLst>
      <p:ext uri="{BB962C8B-B14F-4D97-AF65-F5344CB8AC3E}">
        <p14:creationId xmlns:p14="http://schemas.microsoft.com/office/powerpoint/2010/main" val="1369933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8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D63FB8-2FA4-F64E-AC0A-B0B19DFEF374}"/>
              </a:ext>
            </a:extLst>
          </p:cNvPr>
          <p:cNvSpPr>
            <a:spLocks noGrp="1"/>
          </p:cNvSpPr>
          <p:nvPr>
            <p:ph type="title"/>
          </p:nvPr>
        </p:nvSpPr>
        <p:spPr>
          <a:xfrm>
            <a:off x="2987203" y="189311"/>
            <a:ext cx="7164493" cy="1325563"/>
          </a:xfrm>
        </p:spPr>
        <p:txBody>
          <a:bodyPr>
            <a:normAutofit/>
          </a:bodyPr>
          <a:lstStyle/>
          <a:p>
            <a:r>
              <a:rPr lang="en-US" dirty="0">
                <a:latin typeface="Chalkboard SE" panose="03050602040202020205" pitchFamily="66" charset="77"/>
              </a:rPr>
              <a:t>Conclusion</a:t>
            </a:r>
          </a:p>
        </p:txBody>
      </p:sp>
      <p:pic>
        <p:nvPicPr>
          <p:cNvPr id="7" name="Picture 6">
            <a:extLst>
              <a:ext uri="{FF2B5EF4-FFF2-40B4-BE49-F238E27FC236}">
                <a16:creationId xmlns:a16="http://schemas.microsoft.com/office/drawing/2014/main" id="{A1FA3BB3-52C7-A74B-B6A1-CA1A7E842D2D}"/>
              </a:ext>
            </a:extLst>
          </p:cNvPr>
          <p:cNvPicPr>
            <a:picLocks noChangeAspect="1"/>
          </p:cNvPicPr>
          <p:nvPr/>
        </p:nvPicPr>
        <p:blipFill>
          <a:blip r:embed="rId2"/>
          <a:stretch>
            <a:fillRect/>
          </a:stretch>
        </p:blipFill>
        <p:spPr>
          <a:xfrm>
            <a:off x="480060" y="2341018"/>
            <a:ext cx="3425957" cy="2175482"/>
          </a:xfrm>
          <a:prstGeom prst="rect">
            <a:avLst/>
          </a:prstGeom>
        </p:spPr>
      </p:pic>
      <p:sp>
        <p:nvSpPr>
          <p:cNvPr id="3" name="Content Placeholder 2">
            <a:extLst>
              <a:ext uri="{FF2B5EF4-FFF2-40B4-BE49-F238E27FC236}">
                <a16:creationId xmlns:a16="http://schemas.microsoft.com/office/drawing/2014/main" id="{032C8FB4-A2E5-904A-85BA-16F3098C6054}"/>
              </a:ext>
            </a:extLst>
          </p:cNvPr>
          <p:cNvSpPr>
            <a:spLocks noGrp="1"/>
          </p:cNvSpPr>
          <p:nvPr>
            <p:ph idx="1"/>
          </p:nvPr>
        </p:nvSpPr>
        <p:spPr>
          <a:xfrm>
            <a:off x="4461890" y="1704185"/>
            <a:ext cx="7161017" cy="4428725"/>
          </a:xfrm>
        </p:spPr>
        <p:txBody>
          <a:bodyPr>
            <a:normAutofit/>
          </a:bodyPr>
          <a:lstStyle/>
          <a:p>
            <a:pPr>
              <a:spcBef>
                <a:spcPts val="0"/>
              </a:spcBef>
            </a:pPr>
            <a:r>
              <a:rPr lang="en-US" sz="1800" dirty="0">
                <a:latin typeface="Chalkboard SE" panose="03050602040202020205" pitchFamily="66" charset="77"/>
              </a:rPr>
              <a:t>Stock investments have been of interest to many investors around the world. For successful investment, investors are keen to forecast the future situation of the stock market. Even small improvements of predictive efficiency can be very profitable.</a:t>
            </a:r>
          </a:p>
          <a:p>
            <a:r>
              <a:rPr lang="en-US" sz="1800" dirty="0">
                <a:latin typeface="Chalkboard SE" panose="03050602040202020205" pitchFamily="66" charset="77"/>
              </a:rPr>
              <a:t>Limitation of Automated Stock Prediction : </a:t>
            </a:r>
            <a:r>
              <a:rPr lang="en-IN" sz="1800" dirty="0">
                <a:latin typeface="Chalkboard SE" panose="03050602040202020205" pitchFamily="66" charset="77"/>
              </a:rPr>
              <a:t>There is no guarantee that the stock price prediction using historical data will be 100% accurate due to the uncertainty in the future</a:t>
            </a:r>
          </a:p>
          <a:p>
            <a:r>
              <a:rPr lang="en-US" sz="1800" dirty="0">
                <a:latin typeface="Chalkboard SE" panose="03050602040202020205" pitchFamily="66" charset="77"/>
              </a:rPr>
              <a:t>In addition to historical prices, other related information could also effect the stock prices such as politics, economic growth, financial news and the mood from social media.</a:t>
            </a:r>
          </a:p>
          <a:p>
            <a:r>
              <a:rPr lang="en-US" sz="1800" dirty="0">
                <a:latin typeface="Chalkboard SE" panose="03050602040202020205" pitchFamily="66" charset="77"/>
              </a:rPr>
              <a:t>Many studies have proven that the sentiment (mood) analysis has a high impact to the future prices. Thus, a mix of technical and fundamental as incorporated in our app  can help in producing a high efficient prediction which can benefit in both personal and organizational level.</a:t>
            </a:r>
          </a:p>
        </p:txBody>
      </p:sp>
    </p:spTree>
    <p:extLst>
      <p:ext uri="{BB962C8B-B14F-4D97-AF65-F5344CB8AC3E}">
        <p14:creationId xmlns:p14="http://schemas.microsoft.com/office/powerpoint/2010/main" val="2617401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F30E2D-1E9A-4D05-8D4F-80FD9AD454CB}"/>
              </a:ext>
            </a:extLst>
          </p:cNvPr>
          <p:cNvSpPr txBox="1"/>
          <p:nvPr/>
        </p:nvSpPr>
        <p:spPr>
          <a:xfrm>
            <a:off x="2463800" y="2690341"/>
            <a:ext cx="7264400" cy="1477328"/>
          </a:xfrm>
          <a:prstGeom prst="rect">
            <a:avLst/>
          </a:prstGeom>
          <a:noFill/>
        </p:spPr>
        <p:txBody>
          <a:bodyPr wrap="square" lIns="0" tIns="0" rIns="0" bIns="0" rtlCol="0" anchor="ctr">
            <a:spAutoFit/>
          </a:bodyPr>
          <a:lstStyle/>
          <a:p>
            <a:pPr algn="ctr"/>
            <a:r>
              <a:rPr lang="en-US" sz="9600" b="1" dirty="0">
                <a:solidFill>
                  <a:schemeClr val="bg1"/>
                </a:solidFill>
                <a:latin typeface="Chalkboard SE" panose="03050602040202020205" pitchFamily="66" charset="77"/>
              </a:rPr>
              <a:t>THANK YOU</a:t>
            </a:r>
            <a:endParaRPr lang="id-ID" sz="9600" b="1" dirty="0">
              <a:solidFill>
                <a:schemeClr val="bg1"/>
              </a:solidFill>
              <a:latin typeface="Chalkboard SE" panose="03050602040202020205" pitchFamily="66" charset="77"/>
            </a:endParaRPr>
          </a:p>
        </p:txBody>
      </p:sp>
      <p:sp>
        <p:nvSpPr>
          <p:cNvPr id="4" name="Rectangle 3">
            <a:extLst>
              <a:ext uri="{FF2B5EF4-FFF2-40B4-BE49-F238E27FC236}">
                <a16:creationId xmlns:a16="http://schemas.microsoft.com/office/drawing/2014/main" id="{EB7B0E8A-0F4B-434A-A270-49A898D1D138}"/>
              </a:ext>
            </a:extLst>
          </p:cNvPr>
          <p:cNvSpPr/>
          <p:nvPr/>
        </p:nvSpPr>
        <p:spPr>
          <a:xfrm>
            <a:off x="11083822" y="2085975"/>
            <a:ext cx="1367913" cy="26860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5E573C-6DD6-4CCE-BB4B-3DA7B36BB4CE}"/>
              </a:ext>
            </a:extLst>
          </p:cNvPr>
          <p:cNvSpPr/>
          <p:nvPr/>
        </p:nvSpPr>
        <p:spPr>
          <a:xfrm>
            <a:off x="-259735" y="2085975"/>
            <a:ext cx="1367913" cy="26860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132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891401DC-7AF6-42FA-BE31-CF773B6C8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6" name="Picture 8" descr="Project Jupyter - Wikipedia">
            <a:extLst>
              <a:ext uri="{FF2B5EF4-FFF2-40B4-BE49-F238E27FC236}">
                <a16:creationId xmlns:a16="http://schemas.microsoft.com/office/drawing/2014/main" id="{106B0251-4464-7C40-8408-AA269943A2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46924" y="346167"/>
            <a:ext cx="1370465" cy="15889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treamlit | Create Interactive Dashboards With Streamlit">
            <a:extLst>
              <a:ext uri="{FF2B5EF4-FFF2-40B4-BE49-F238E27FC236}">
                <a16:creationId xmlns:a16="http://schemas.microsoft.com/office/drawing/2014/main" id="{72E06A57-6F2A-8444-905B-098B4AB090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75" t="22024" r="17875" b="20803"/>
          <a:stretch/>
        </p:blipFill>
        <p:spPr bwMode="auto">
          <a:xfrm>
            <a:off x="4384208" y="352411"/>
            <a:ext cx="3251032" cy="15354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aconda (Python distribution) - Wikipedia">
            <a:extLst>
              <a:ext uri="{FF2B5EF4-FFF2-40B4-BE49-F238E27FC236}">
                <a16:creationId xmlns:a16="http://schemas.microsoft.com/office/drawing/2014/main" id="{E7EC14DD-A300-BB4A-88F9-EFEF40E7B95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52907" y="346167"/>
            <a:ext cx="3095896" cy="15479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yder Python Icon Png , Transparent Cartoon - Jing.fm">
            <a:extLst>
              <a:ext uri="{FF2B5EF4-FFF2-40B4-BE49-F238E27FC236}">
                <a16:creationId xmlns:a16="http://schemas.microsoft.com/office/drawing/2014/main" id="{64380713-4EA0-AE40-8D90-4B067C21502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241661" y="2639045"/>
            <a:ext cx="1580989" cy="15889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ython Logo png download - 640*480 - Free Transparent Python png Download.  - CleanPNG / KissPNG">
            <a:extLst>
              <a:ext uri="{FF2B5EF4-FFF2-40B4-BE49-F238E27FC236}">
                <a16:creationId xmlns:a16="http://schemas.microsoft.com/office/drawing/2014/main" id="{78ABDFBC-F46F-494A-885C-86236DB6B69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150" r="27054"/>
          <a:stretch/>
        </p:blipFill>
        <p:spPr bwMode="auto">
          <a:xfrm>
            <a:off x="1335153" y="4930536"/>
            <a:ext cx="1390841" cy="158266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2B7203F0-D9CB-4774-B9D4-B3AB625DF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Straight Connector 84">
            <a:extLst>
              <a:ext uri="{FF2B5EF4-FFF2-40B4-BE49-F238E27FC236}">
                <a16:creationId xmlns:a16="http://schemas.microsoft.com/office/drawing/2014/main" id="{A88CB8AF-5631-45C6-BFEC-971C4D6E5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F2EA1AF-73AB-4FCB-B4EE-0E42E7250F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A18FBF-6157-4210-BEF2-9A6C31FA89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3C9CCA8-3CEC-4CD0-A624-A701C61251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2ECBDF-541A-0D43-820F-44ECDAC3C13A}"/>
              </a:ext>
            </a:extLst>
          </p:cNvPr>
          <p:cNvSpPr>
            <a:spLocks noGrp="1"/>
          </p:cNvSpPr>
          <p:nvPr>
            <p:ph idx="1"/>
          </p:nvPr>
        </p:nvSpPr>
        <p:spPr>
          <a:xfrm>
            <a:off x="4780183" y="2871804"/>
            <a:ext cx="6868620" cy="2987461"/>
          </a:xfrm>
        </p:spPr>
        <p:txBody>
          <a:bodyPr>
            <a:normAutofit/>
          </a:bodyPr>
          <a:lstStyle/>
          <a:p>
            <a:r>
              <a:rPr lang="en-US" dirty="0">
                <a:solidFill>
                  <a:srgbClr val="FFFFFF"/>
                </a:solidFill>
                <a:latin typeface="Chalkboard SE" panose="03050602040202020205" pitchFamily="66" charset="77"/>
              </a:rPr>
              <a:t>Tools : </a:t>
            </a:r>
            <a:r>
              <a:rPr lang="en-IN" dirty="0">
                <a:solidFill>
                  <a:srgbClr val="FFFFFF"/>
                </a:solidFill>
                <a:latin typeface="Chalkboard SE" panose="03050602040202020205" pitchFamily="66" charset="77"/>
              </a:rPr>
              <a:t>Anaconda Navigator (Notebook), Spyder, </a:t>
            </a:r>
            <a:r>
              <a:rPr lang="en-IN" dirty="0" err="1">
                <a:solidFill>
                  <a:srgbClr val="FFFFFF"/>
                </a:solidFill>
                <a:latin typeface="Chalkboard SE" panose="03050602040202020205" pitchFamily="66" charset="77"/>
              </a:rPr>
              <a:t>Jupyter</a:t>
            </a:r>
            <a:endParaRPr lang="en-IN" dirty="0">
              <a:solidFill>
                <a:srgbClr val="FFFFFF"/>
              </a:solidFill>
              <a:latin typeface="Chalkboard SE" panose="03050602040202020205" pitchFamily="66" charset="77"/>
            </a:endParaRPr>
          </a:p>
          <a:p>
            <a:r>
              <a:rPr lang="en-US" dirty="0">
                <a:solidFill>
                  <a:srgbClr val="FFFFFF"/>
                </a:solidFill>
                <a:latin typeface="Chalkboard SE" panose="03050602040202020205" pitchFamily="66" charset="77"/>
              </a:rPr>
              <a:t>Language: Python</a:t>
            </a:r>
          </a:p>
          <a:p>
            <a:r>
              <a:rPr lang="en-US" dirty="0">
                <a:solidFill>
                  <a:srgbClr val="FFFFFF"/>
                </a:solidFill>
                <a:latin typeface="Chalkboard SE" panose="03050602040202020205" pitchFamily="66" charset="77"/>
              </a:rPr>
              <a:t>Webpack Configuration : JSON</a:t>
            </a:r>
          </a:p>
          <a:p>
            <a:r>
              <a:rPr lang="en-US" dirty="0">
                <a:solidFill>
                  <a:srgbClr val="FFFFFF"/>
                </a:solidFill>
                <a:latin typeface="Chalkboard SE" panose="03050602040202020205" pitchFamily="66" charset="77"/>
              </a:rPr>
              <a:t>Web Framework : </a:t>
            </a:r>
            <a:r>
              <a:rPr lang="en-US" dirty="0" err="1">
                <a:solidFill>
                  <a:srgbClr val="FFFFFF"/>
                </a:solidFill>
                <a:latin typeface="Chalkboard SE" panose="03050602040202020205" pitchFamily="66" charset="77"/>
              </a:rPr>
              <a:t>Streamlit</a:t>
            </a:r>
            <a:endParaRPr lang="en-US" dirty="0">
              <a:solidFill>
                <a:srgbClr val="FFFFFF"/>
              </a:solidFill>
              <a:latin typeface="Chalkboard SE" panose="03050602040202020205" pitchFamily="66" charset="77"/>
            </a:endParaRPr>
          </a:p>
          <a:p>
            <a:r>
              <a:rPr lang="en-US" dirty="0" err="1">
                <a:solidFill>
                  <a:srgbClr val="FFFFFF"/>
                </a:solidFill>
                <a:latin typeface="Chalkboard SE" panose="03050602040202020205" pitchFamily="66" charset="77"/>
              </a:rPr>
              <a:t>FrontEnd</a:t>
            </a:r>
            <a:r>
              <a:rPr lang="en-US" dirty="0">
                <a:solidFill>
                  <a:srgbClr val="FFFFFF"/>
                </a:solidFill>
                <a:latin typeface="Chalkboard SE" panose="03050602040202020205" pitchFamily="66" charset="77"/>
              </a:rPr>
              <a:t>: </a:t>
            </a:r>
            <a:r>
              <a:rPr lang="en-IN" dirty="0">
                <a:solidFill>
                  <a:srgbClr val="FFFFFF"/>
                </a:solidFill>
                <a:latin typeface="Chalkboard SE" panose="03050602040202020205" pitchFamily="66" charset="77"/>
              </a:rPr>
              <a:t>HTML, CSS, </a:t>
            </a:r>
            <a:r>
              <a:rPr lang="en-IN" dirty="0" err="1">
                <a:solidFill>
                  <a:srgbClr val="FFFFFF"/>
                </a:solidFill>
                <a:latin typeface="Chalkboard SE" panose="03050602040202020205" pitchFamily="66" charset="77"/>
              </a:rPr>
              <a:t>Streamlit</a:t>
            </a:r>
            <a:endParaRPr lang="en-US" dirty="0">
              <a:solidFill>
                <a:srgbClr val="FFFFFF"/>
              </a:solidFill>
              <a:latin typeface="Chalkboard SE" panose="03050602040202020205" pitchFamily="66" charset="77"/>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2935650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3531840"/>
          </a:xfrm>
          <a:prstGeom prst="rect">
            <a:avLst/>
          </a:prstGeom>
          <a:solidFill>
            <a:srgbClr val="595959">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8128158-6409-4236-A7B0-1A3C9E8FD8CC}"/>
              </a:ext>
            </a:extLst>
          </p:cNvPr>
          <p:cNvSpPr>
            <a:spLocks noGrp="1"/>
          </p:cNvSpPr>
          <p:nvPr>
            <p:ph type="title"/>
          </p:nvPr>
        </p:nvSpPr>
        <p:spPr>
          <a:xfrm>
            <a:off x="556938" y="888471"/>
            <a:ext cx="3902420" cy="2662980"/>
          </a:xfrm>
        </p:spPr>
        <p:txBody>
          <a:bodyPr vert="horz" lIns="91440" tIns="45720" rIns="91440" bIns="45720" rtlCol="0" anchor="ctr">
            <a:normAutofit/>
          </a:bodyPr>
          <a:lstStyle/>
          <a:p>
            <a:r>
              <a:rPr lang="en-US" sz="4800" dirty="0">
                <a:solidFill>
                  <a:srgbClr val="FFFFFF"/>
                </a:solidFill>
                <a:latin typeface="Chalkboard SE" panose="03050602040202020205" pitchFamily="66" charset="77"/>
              </a:rPr>
              <a:t>DATA EXTRACTION</a:t>
            </a:r>
          </a:p>
        </p:txBody>
      </p:sp>
      <p:sp>
        <p:nvSpPr>
          <p:cNvPr id="79" name="Rectangle 78">
            <a:extLst>
              <a:ext uri="{FF2B5EF4-FFF2-40B4-BE49-F238E27FC236}">
                <a16:creationId xmlns:a16="http://schemas.microsoft.com/office/drawing/2014/main" id="{FB2B6738-30C2-42E0-92BA-500EEE51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70" y="448056"/>
            <a:ext cx="7196328" cy="3538728"/>
          </a:xfrm>
          <a:prstGeom prst="rect">
            <a:avLst/>
          </a:prstGeom>
          <a:solidFill>
            <a:srgbClr val="5700D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145670"/>
            <a:ext cx="2391411" cy="2262108"/>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102" name="Picture 6" descr="Web Scraping Using Python And Beautifulsoup - Python Jupyter Notebook Logo,  HD Png Download - 2400x984(#4132765) - PngFind">
            <a:extLst>
              <a:ext uri="{FF2B5EF4-FFF2-40B4-BE49-F238E27FC236}">
                <a16:creationId xmlns:a16="http://schemas.microsoft.com/office/drawing/2014/main" id="{648F2CDA-A8F1-DB4A-800B-794A446791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7260" y="876886"/>
            <a:ext cx="6814180" cy="2674565"/>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736FE8F5-3FB3-48E6-995A-0B23EE9E1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8353" y="4146797"/>
            <a:ext cx="1351062" cy="1060960"/>
          </a:xfrm>
          <a:prstGeom prst="rect">
            <a:avLst/>
          </a:prstGeom>
          <a:solidFill>
            <a:srgbClr val="4C356F">
              <a:alpha val="20000"/>
            </a:srgbClr>
          </a:solidFill>
          <a:ln w="25400">
            <a:solidFill>
              <a:srgbClr val="4C356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sp>
        <p:nvSpPr>
          <p:cNvPr id="85" name="Rectangle 84">
            <a:extLst>
              <a:ext uri="{FF2B5EF4-FFF2-40B4-BE49-F238E27FC236}">
                <a16:creationId xmlns:a16="http://schemas.microsoft.com/office/drawing/2014/main" id="{A4977D79-90D9-48E1-B887-CE7ABE7A7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7136" y="4142232"/>
            <a:ext cx="3520440" cy="2267712"/>
          </a:xfrm>
          <a:prstGeom prst="rect">
            <a:avLst/>
          </a:prstGeom>
          <a:solidFill>
            <a:srgbClr val="5700D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5350513"/>
            <a:ext cx="1351062" cy="1060960"/>
          </a:xfrm>
          <a:prstGeom prst="rect">
            <a:avLst/>
          </a:prstGeom>
          <a:solidFill>
            <a:srgbClr val="4C356F"/>
          </a:solidFill>
          <a:ln w="25400">
            <a:solidFill>
              <a:srgbClr val="4C35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4104" name="Picture 8" descr="Portfolio: Finwiz">
            <a:extLst>
              <a:ext uri="{FF2B5EF4-FFF2-40B4-BE49-F238E27FC236}">
                <a16:creationId xmlns:a16="http://schemas.microsoft.com/office/drawing/2014/main" id="{B430339E-C9E5-5241-971B-24BDF9C617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07260" y="4631377"/>
            <a:ext cx="3140191" cy="1316854"/>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05B90C22-87CC-4834-9BCA-D90C15710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024" y="4142232"/>
            <a:ext cx="3520440" cy="2267712"/>
          </a:xfrm>
          <a:prstGeom prst="rect">
            <a:avLst/>
          </a:prstGeom>
          <a:solidFill>
            <a:srgbClr val="5700D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100" name="Picture 4" descr="Yahoo! Finance - Wikipedia">
            <a:extLst>
              <a:ext uri="{FF2B5EF4-FFF2-40B4-BE49-F238E27FC236}">
                <a16:creationId xmlns:a16="http://schemas.microsoft.com/office/drawing/2014/main" id="{F2646C98-AC26-DE46-AF38-AE0BEA0087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19" t="19275" r="6569" b="19215"/>
          <a:stretch/>
        </p:blipFill>
        <p:spPr bwMode="auto">
          <a:xfrm>
            <a:off x="8385048" y="4701508"/>
            <a:ext cx="3136392" cy="117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97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lgorithm, Design, Method, Model, Process Glyph Icon On Transparent  Background. Black Icon Stock Vector - Illustration of information, steps:  145244392">
            <a:extLst>
              <a:ext uri="{FF2B5EF4-FFF2-40B4-BE49-F238E27FC236}">
                <a16:creationId xmlns:a16="http://schemas.microsoft.com/office/drawing/2014/main" id="{60044084-4F2C-924D-9314-ACCB1377A23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031" r="1" b="22659"/>
          <a:stretch/>
        </p:blipFill>
        <p:spPr bwMode="auto">
          <a:xfrm>
            <a:off x="20" y="10"/>
            <a:ext cx="1218893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F3BE33-4E4B-5541-8B46-AF85F2E86B95}"/>
              </a:ext>
            </a:extLst>
          </p:cNvPr>
          <p:cNvSpPr>
            <a:spLocks noGrp="1"/>
          </p:cNvSpPr>
          <p:nvPr>
            <p:ph type="title"/>
          </p:nvPr>
        </p:nvSpPr>
        <p:spPr>
          <a:xfrm>
            <a:off x="1522476" y="3221735"/>
            <a:ext cx="9144000" cy="1029972"/>
          </a:xfrm>
        </p:spPr>
        <p:txBody>
          <a:bodyPr vert="horz" lIns="91440" tIns="45720" rIns="91440" bIns="45720" rtlCol="0" anchor="b">
            <a:normAutofit fontScale="90000"/>
          </a:bodyPr>
          <a:lstStyle/>
          <a:p>
            <a:pPr algn="ctr"/>
            <a:r>
              <a:rPr lang="en-US" sz="6600" b="1" dirty="0">
                <a:solidFill>
                  <a:srgbClr val="FFFFFF"/>
                </a:solidFill>
                <a:latin typeface="Chalkboard SE" panose="03050602040202020205" pitchFamily="66" charset="77"/>
              </a:rPr>
              <a:t>Methodology Flowchart</a:t>
            </a:r>
          </a:p>
        </p:txBody>
      </p:sp>
      <p:sp>
        <p:nvSpPr>
          <p:cNvPr id="193"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72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A10274-C080-1740-8142-0A4BF8AB0880}"/>
              </a:ext>
            </a:extLst>
          </p:cNvPr>
          <p:cNvSpPr/>
          <p:nvPr/>
        </p:nvSpPr>
        <p:spPr>
          <a:xfrm>
            <a:off x="5020701" y="562752"/>
            <a:ext cx="2801188" cy="822881"/>
          </a:xfrm>
          <a:custGeom>
            <a:avLst/>
            <a:gdLst>
              <a:gd name="connsiteX0" fmla="*/ 0 w 1661160"/>
              <a:gd name="connsiteY0" fmla="*/ 0 h 822960"/>
              <a:gd name="connsiteX1" fmla="*/ 537108 w 1661160"/>
              <a:gd name="connsiteY1" fmla="*/ 0 h 822960"/>
              <a:gd name="connsiteX2" fmla="*/ 1090828 w 1661160"/>
              <a:gd name="connsiteY2" fmla="*/ 0 h 822960"/>
              <a:gd name="connsiteX3" fmla="*/ 1661160 w 1661160"/>
              <a:gd name="connsiteY3" fmla="*/ 0 h 822960"/>
              <a:gd name="connsiteX4" fmla="*/ 1661160 w 1661160"/>
              <a:gd name="connsiteY4" fmla="*/ 411480 h 822960"/>
              <a:gd name="connsiteX5" fmla="*/ 1661160 w 1661160"/>
              <a:gd name="connsiteY5" fmla="*/ 822960 h 822960"/>
              <a:gd name="connsiteX6" fmla="*/ 1107440 w 1661160"/>
              <a:gd name="connsiteY6" fmla="*/ 822960 h 822960"/>
              <a:gd name="connsiteX7" fmla="*/ 586943 w 1661160"/>
              <a:gd name="connsiteY7" fmla="*/ 822960 h 822960"/>
              <a:gd name="connsiteX8" fmla="*/ 0 w 1661160"/>
              <a:gd name="connsiteY8" fmla="*/ 822960 h 822960"/>
              <a:gd name="connsiteX9" fmla="*/ 0 w 1661160"/>
              <a:gd name="connsiteY9" fmla="*/ 419710 h 822960"/>
              <a:gd name="connsiteX10" fmla="*/ 0 w 1661160"/>
              <a:gd name="connsiteY10"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1160" h="822960" fill="none" extrusionOk="0">
                <a:moveTo>
                  <a:pt x="0" y="0"/>
                </a:moveTo>
                <a:cubicBezTo>
                  <a:pt x="230799" y="-24826"/>
                  <a:pt x="314777" y="23975"/>
                  <a:pt x="537108" y="0"/>
                </a:cubicBezTo>
                <a:cubicBezTo>
                  <a:pt x="759439" y="-23975"/>
                  <a:pt x="959654" y="23596"/>
                  <a:pt x="1090828" y="0"/>
                </a:cubicBezTo>
                <a:cubicBezTo>
                  <a:pt x="1222002" y="-23596"/>
                  <a:pt x="1471282" y="22883"/>
                  <a:pt x="1661160" y="0"/>
                </a:cubicBezTo>
                <a:cubicBezTo>
                  <a:pt x="1678459" y="190957"/>
                  <a:pt x="1659578" y="251115"/>
                  <a:pt x="1661160" y="411480"/>
                </a:cubicBezTo>
                <a:cubicBezTo>
                  <a:pt x="1662742" y="571845"/>
                  <a:pt x="1631930" y="718900"/>
                  <a:pt x="1661160" y="822960"/>
                </a:cubicBezTo>
                <a:cubicBezTo>
                  <a:pt x="1428283" y="888188"/>
                  <a:pt x="1269468" y="792830"/>
                  <a:pt x="1107440" y="822960"/>
                </a:cubicBezTo>
                <a:cubicBezTo>
                  <a:pt x="945412" y="853090"/>
                  <a:pt x="700607" y="792196"/>
                  <a:pt x="586943" y="822960"/>
                </a:cubicBezTo>
                <a:cubicBezTo>
                  <a:pt x="473279" y="853724"/>
                  <a:pt x="217442" y="777931"/>
                  <a:pt x="0" y="822960"/>
                </a:cubicBezTo>
                <a:cubicBezTo>
                  <a:pt x="-32038" y="644443"/>
                  <a:pt x="48007" y="506844"/>
                  <a:pt x="0" y="419710"/>
                </a:cubicBezTo>
                <a:cubicBezTo>
                  <a:pt x="-48007" y="332576"/>
                  <a:pt x="22855" y="92440"/>
                  <a:pt x="0" y="0"/>
                </a:cubicBezTo>
                <a:close/>
              </a:path>
              <a:path w="1661160" h="822960" stroke="0" extrusionOk="0">
                <a:moveTo>
                  <a:pt x="0" y="0"/>
                </a:moveTo>
                <a:cubicBezTo>
                  <a:pt x="200150" y="-3980"/>
                  <a:pt x="351830" y="3381"/>
                  <a:pt x="537108" y="0"/>
                </a:cubicBezTo>
                <a:cubicBezTo>
                  <a:pt x="722386" y="-3381"/>
                  <a:pt x="846771" y="53710"/>
                  <a:pt x="1040994" y="0"/>
                </a:cubicBezTo>
                <a:cubicBezTo>
                  <a:pt x="1235217" y="-53710"/>
                  <a:pt x="1426545" y="72510"/>
                  <a:pt x="1661160" y="0"/>
                </a:cubicBezTo>
                <a:cubicBezTo>
                  <a:pt x="1665537" y="141459"/>
                  <a:pt x="1651370" y="296057"/>
                  <a:pt x="1661160" y="403250"/>
                </a:cubicBezTo>
                <a:cubicBezTo>
                  <a:pt x="1670950" y="510443"/>
                  <a:pt x="1627859" y="648546"/>
                  <a:pt x="1661160" y="822960"/>
                </a:cubicBezTo>
                <a:cubicBezTo>
                  <a:pt x="1520969" y="866139"/>
                  <a:pt x="1273396" y="779116"/>
                  <a:pt x="1140663" y="822960"/>
                </a:cubicBezTo>
                <a:cubicBezTo>
                  <a:pt x="1007930" y="866804"/>
                  <a:pt x="765907" y="800416"/>
                  <a:pt x="620166" y="822960"/>
                </a:cubicBezTo>
                <a:cubicBezTo>
                  <a:pt x="474425" y="845504"/>
                  <a:pt x="266660" y="793499"/>
                  <a:pt x="0" y="822960"/>
                </a:cubicBezTo>
                <a:cubicBezTo>
                  <a:pt x="-2681" y="677072"/>
                  <a:pt x="23065" y="537455"/>
                  <a:pt x="0" y="436169"/>
                </a:cubicBezTo>
                <a:cubicBezTo>
                  <a:pt x="-23065" y="334883"/>
                  <a:pt x="28479" y="216413"/>
                  <a:pt x="0" y="0"/>
                </a:cubicBezTo>
                <a:close/>
              </a:path>
            </a:pathLst>
          </a:custGeom>
          <a:ln w="28575">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dirty="0">
                <a:effectLst/>
                <a:ea typeface="Calibri" panose="020F0502020204030204" pitchFamily="34" charset="0"/>
                <a:cs typeface="Times New Roman" panose="02020603050405020304" pitchFamily="18" charset="0"/>
              </a:rPr>
              <a:t>Fetch Data from Yahoo Finance (Index: S&amp;P500)</a:t>
            </a:r>
            <a:endParaRPr lang="en-IN" sz="1400" dirty="0">
              <a:effectLs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3EB1AD5-758B-F74E-B914-9CEEF14BD91E}"/>
              </a:ext>
            </a:extLst>
          </p:cNvPr>
          <p:cNvSpPr/>
          <p:nvPr/>
        </p:nvSpPr>
        <p:spPr>
          <a:xfrm>
            <a:off x="4647389" y="2237387"/>
            <a:ext cx="2788339" cy="967647"/>
          </a:xfrm>
          <a:custGeom>
            <a:avLst/>
            <a:gdLst>
              <a:gd name="connsiteX0" fmla="*/ 0 w 1653540"/>
              <a:gd name="connsiteY0" fmla="*/ 0 h 967740"/>
              <a:gd name="connsiteX1" fmla="*/ 567715 w 1653540"/>
              <a:gd name="connsiteY1" fmla="*/ 0 h 967740"/>
              <a:gd name="connsiteX2" fmla="*/ 1151966 w 1653540"/>
              <a:gd name="connsiteY2" fmla="*/ 0 h 967740"/>
              <a:gd name="connsiteX3" fmla="*/ 1653540 w 1653540"/>
              <a:gd name="connsiteY3" fmla="*/ 0 h 967740"/>
              <a:gd name="connsiteX4" fmla="*/ 1653540 w 1653540"/>
              <a:gd name="connsiteY4" fmla="*/ 454838 h 967740"/>
              <a:gd name="connsiteX5" fmla="*/ 1653540 w 1653540"/>
              <a:gd name="connsiteY5" fmla="*/ 967740 h 967740"/>
              <a:gd name="connsiteX6" fmla="*/ 1118895 w 1653540"/>
              <a:gd name="connsiteY6" fmla="*/ 967740 h 967740"/>
              <a:gd name="connsiteX7" fmla="*/ 551180 w 1653540"/>
              <a:gd name="connsiteY7" fmla="*/ 967740 h 967740"/>
              <a:gd name="connsiteX8" fmla="*/ 0 w 1653540"/>
              <a:gd name="connsiteY8" fmla="*/ 967740 h 967740"/>
              <a:gd name="connsiteX9" fmla="*/ 0 w 1653540"/>
              <a:gd name="connsiteY9" fmla="*/ 483870 h 967740"/>
              <a:gd name="connsiteX10" fmla="*/ 0 w 1653540"/>
              <a:gd name="connsiteY10" fmla="*/ 0 h 9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3540" h="967740" fill="none" extrusionOk="0">
                <a:moveTo>
                  <a:pt x="0" y="0"/>
                </a:moveTo>
                <a:cubicBezTo>
                  <a:pt x="280350" y="-52558"/>
                  <a:pt x="323717" y="18152"/>
                  <a:pt x="567715" y="0"/>
                </a:cubicBezTo>
                <a:cubicBezTo>
                  <a:pt x="811714" y="-18152"/>
                  <a:pt x="900071" y="8201"/>
                  <a:pt x="1151966" y="0"/>
                </a:cubicBezTo>
                <a:cubicBezTo>
                  <a:pt x="1403861" y="-8201"/>
                  <a:pt x="1447543" y="50257"/>
                  <a:pt x="1653540" y="0"/>
                </a:cubicBezTo>
                <a:cubicBezTo>
                  <a:pt x="1684246" y="143313"/>
                  <a:pt x="1615445" y="235040"/>
                  <a:pt x="1653540" y="454838"/>
                </a:cubicBezTo>
                <a:cubicBezTo>
                  <a:pt x="1691635" y="674636"/>
                  <a:pt x="1650843" y="849895"/>
                  <a:pt x="1653540" y="967740"/>
                </a:cubicBezTo>
                <a:cubicBezTo>
                  <a:pt x="1493035" y="1028131"/>
                  <a:pt x="1325923" y="910510"/>
                  <a:pt x="1118895" y="967740"/>
                </a:cubicBezTo>
                <a:cubicBezTo>
                  <a:pt x="911868" y="1024970"/>
                  <a:pt x="685797" y="937865"/>
                  <a:pt x="551180" y="967740"/>
                </a:cubicBezTo>
                <a:cubicBezTo>
                  <a:pt x="416564" y="997615"/>
                  <a:pt x="134994" y="919666"/>
                  <a:pt x="0" y="967740"/>
                </a:cubicBezTo>
                <a:cubicBezTo>
                  <a:pt x="-2487" y="850940"/>
                  <a:pt x="4010" y="641315"/>
                  <a:pt x="0" y="483870"/>
                </a:cubicBezTo>
                <a:cubicBezTo>
                  <a:pt x="-4010" y="326425"/>
                  <a:pt x="46101" y="146122"/>
                  <a:pt x="0" y="0"/>
                </a:cubicBezTo>
                <a:close/>
              </a:path>
              <a:path w="1653540" h="967740" stroke="0" extrusionOk="0">
                <a:moveTo>
                  <a:pt x="0" y="0"/>
                </a:moveTo>
                <a:cubicBezTo>
                  <a:pt x="170752" y="-64826"/>
                  <a:pt x="394864" y="4230"/>
                  <a:pt x="584251" y="0"/>
                </a:cubicBezTo>
                <a:cubicBezTo>
                  <a:pt x="773638" y="-4230"/>
                  <a:pt x="914363" y="39416"/>
                  <a:pt x="1151966" y="0"/>
                </a:cubicBezTo>
                <a:cubicBezTo>
                  <a:pt x="1389570" y="-39416"/>
                  <a:pt x="1508259" y="51336"/>
                  <a:pt x="1653540" y="0"/>
                </a:cubicBezTo>
                <a:cubicBezTo>
                  <a:pt x="1697397" y="100173"/>
                  <a:pt x="1637192" y="272123"/>
                  <a:pt x="1653540" y="493547"/>
                </a:cubicBezTo>
                <a:cubicBezTo>
                  <a:pt x="1669888" y="714971"/>
                  <a:pt x="1604820" y="833077"/>
                  <a:pt x="1653540" y="967740"/>
                </a:cubicBezTo>
                <a:cubicBezTo>
                  <a:pt x="1453313" y="979027"/>
                  <a:pt x="1269181" y="940571"/>
                  <a:pt x="1135431" y="967740"/>
                </a:cubicBezTo>
                <a:cubicBezTo>
                  <a:pt x="1001681" y="994909"/>
                  <a:pt x="740582" y="922310"/>
                  <a:pt x="600786" y="967740"/>
                </a:cubicBezTo>
                <a:cubicBezTo>
                  <a:pt x="460990" y="1013170"/>
                  <a:pt x="195773" y="926791"/>
                  <a:pt x="0" y="967740"/>
                </a:cubicBezTo>
                <a:cubicBezTo>
                  <a:pt x="-8245" y="738055"/>
                  <a:pt x="32752" y="623450"/>
                  <a:pt x="0" y="493547"/>
                </a:cubicBezTo>
                <a:cubicBezTo>
                  <a:pt x="-32752" y="363644"/>
                  <a:pt x="10552" y="160422"/>
                  <a:pt x="0" y="0"/>
                </a:cubicBezTo>
                <a:close/>
              </a:path>
            </a:pathLst>
          </a:custGeom>
          <a:ln w="28575">
            <a:solidFill>
              <a:schemeClr val="tx1"/>
            </a:solidFill>
            <a:extLst>
              <a:ext uri="{C807C97D-BFC1-408E-A445-0C87EB9F89A2}">
                <ask:lineSketchStyleProps xmlns:ask="http://schemas.microsoft.com/office/drawing/2018/sketchyshapes" sd="3559321221">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Selection of Top 10 Percentile companies </a:t>
            </a:r>
            <a:endParaRPr lang="en-IN" sz="1400">
              <a:effectLst/>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B56A9C31-D4A3-3843-A6F8-C8F6E4965720}"/>
              </a:ext>
            </a:extLst>
          </p:cNvPr>
          <p:cNvSpPr/>
          <p:nvPr/>
        </p:nvSpPr>
        <p:spPr>
          <a:xfrm>
            <a:off x="8283118" y="5509662"/>
            <a:ext cx="2672693" cy="891454"/>
          </a:xfrm>
          <a:custGeom>
            <a:avLst/>
            <a:gdLst>
              <a:gd name="connsiteX0" fmla="*/ 0 w 1584960"/>
              <a:gd name="connsiteY0" fmla="*/ 0 h 891540"/>
              <a:gd name="connsiteX1" fmla="*/ 544170 w 1584960"/>
              <a:gd name="connsiteY1" fmla="*/ 0 h 891540"/>
              <a:gd name="connsiteX2" fmla="*/ 1040790 w 1584960"/>
              <a:gd name="connsiteY2" fmla="*/ 0 h 891540"/>
              <a:gd name="connsiteX3" fmla="*/ 1584960 w 1584960"/>
              <a:gd name="connsiteY3" fmla="*/ 0 h 891540"/>
              <a:gd name="connsiteX4" fmla="*/ 1584960 w 1584960"/>
              <a:gd name="connsiteY4" fmla="*/ 436855 h 891540"/>
              <a:gd name="connsiteX5" fmla="*/ 1584960 w 1584960"/>
              <a:gd name="connsiteY5" fmla="*/ 891540 h 891540"/>
              <a:gd name="connsiteX6" fmla="*/ 1040790 w 1584960"/>
              <a:gd name="connsiteY6" fmla="*/ 891540 h 891540"/>
              <a:gd name="connsiteX7" fmla="*/ 560019 w 1584960"/>
              <a:gd name="connsiteY7" fmla="*/ 891540 h 891540"/>
              <a:gd name="connsiteX8" fmla="*/ 0 w 1584960"/>
              <a:gd name="connsiteY8" fmla="*/ 891540 h 891540"/>
              <a:gd name="connsiteX9" fmla="*/ 0 w 1584960"/>
              <a:gd name="connsiteY9" fmla="*/ 427939 h 891540"/>
              <a:gd name="connsiteX10" fmla="*/ 0 w 1584960"/>
              <a:gd name="connsiteY10" fmla="*/ 0 h 89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960" h="891540" fill="none" extrusionOk="0">
                <a:moveTo>
                  <a:pt x="0" y="0"/>
                </a:moveTo>
                <a:cubicBezTo>
                  <a:pt x="116059" y="-19103"/>
                  <a:pt x="318783" y="65021"/>
                  <a:pt x="544170" y="0"/>
                </a:cubicBezTo>
                <a:cubicBezTo>
                  <a:pt x="769557" y="-65021"/>
                  <a:pt x="832559" y="1716"/>
                  <a:pt x="1040790" y="0"/>
                </a:cubicBezTo>
                <a:cubicBezTo>
                  <a:pt x="1249021" y="-1716"/>
                  <a:pt x="1401872" y="20634"/>
                  <a:pt x="1584960" y="0"/>
                </a:cubicBezTo>
                <a:cubicBezTo>
                  <a:pt x="1609237" y="88326"/>
                  <a:pt x="1565896" y="316304"/>
                  <a:pt x="1584960" y="436855"/>
                </a:cubicBezTo>
                <a:cubicBezTo>
                  <a:pt x="1604024" y="557406"/>
                  <a:pt x="1582936" y="707016"/>
                  <a:pt x="1584960" y="891540"/>
                </a:cubicBezTo>
                <a:cubicBezTo>
                  <a:pt x="1362253" y="942250"/>
                  <a:pt x="1171795" y="856651"/>
                  <a:pt x="1040790" y="891540"/>
                </a:cubicBezTo>
                <a:cubicBezTo>
                  <a:pt x="909785" y="926429"/>
                  <a:pt x="676087" y="846551"/>
                  <a:pt x="560019" y="891540"/>
                </a:cubicBezTo>
                <a:cubicBezTo>
                  <a:pt x="443951" y="936529"/>
                  <a:pt x="158544" y="834577"/>
                  <a:pt x="0" y="891540"/>
                </a:cubicBezTo>
                <a:cubicBezTo>
                  <a:pt x="-19982" y="700550"/>
                  <a:pt x="41364" y="522841"/>
                  <a:pt x="0" y="427939"/>
                </a:cubicBezTo>
                <a:cubicBezTo>
                  <a:pt x="-41364" y="333037"/>
                  <a:pt x="35929" y="176571"/>
                  <a:pt x="0" y="0"/>
                </a:cubicBezTo>
                <a:close/>
              </a:path>
              <a:path w="1584960" h="891540" stroke="0" extrusionOk="0">
                <a:moveTo>
                  <a:pt x="0" y="0"/>
                </a:moveTo>
                <a:cubicBezTo>
                  <a:pt x="113522" y="-10643"/>
                  <a:pt x="411856" y="46564"/>
                  <a:pt x="544170" y="0"/>
                </a:cubicBezTo>
                <a:cubicBezTo>
                  <a:pt x="676484" y="-46564"/>
                  <a:pt x="876839" y="29770"/>
                  <a:pt x="1040790" y="0"/>
                </a:cubicBezTo>
                <a:cubicBezTo>
                  <a:pt x="1204741" y="-29770"/>
                  <a:pt x="1423016" y="13730"/>
                  <a:pt x="1584960" y="0"/>
                </a:cubicBezTo>
                <a:cubicBezTo>
                  <a:pt x="1597047" y="152932"/>
                  <a:pt x="1566737" y="238556"/>
                  <a:pt x="1584960" y="419024"/>
                </a:cubicBezTo>
                <a:cubicBezTo>
                  <a:pt x="1603183" y="599492"/>
                  <a:pt x="1580432" y="701737"/>
                  <a:pt x="1584960" y="891540"/>
                </a:cubicBezTo>
                <a:cubicBezTo>
                  <a:pt x="1450089" y="908551"/>
                  <a:pt x="1255739" y="853283"/>
                  <a:pt x="1056640" y="891540"/>
                </a:cubicBezTo>
                <a:cubicBezTo>
                  <a:pt x="857541" y="929797"/>
                  <a:pt x="755709" y="833235"/>
                  <a:pt x="528320" y="891540"/>
                </a:cubicBezTo>
                <a:cubicBezTo>
                  <a:pt x="300931" y="949845"/>
                  <a:pt x="213651" y="890229"/>
                  <a:pt x="0" y="891540"/>
                </a:cubicBezTo>
                <a:cubicBezTo>
                  <a:pt x="-5906" y="708972"/>
                  <a:pt x="28776" y="586055"/>
                  <a:pt x="0" y="436855"/>
                </a:cubicBezTo>
                <a:cubicBezTo>
                  <a:pt x="-28776" y="287655"/>
                  <a:pt x="13053" y="180248"/>
                  <a:pt x="0" y="0"/>
                </a:cubicBezTo>
                <a:close/>
              </a:path>
            </a:pathLst>
          </a:custGeom>
          <a:ln w="28575">
            <a:solidFill>
              <a:schemeClr val="tx1"/>
            </a:solidFill>
            <a:extLst>
              <a:ext uri="{C807C97D-BFC1-408E-A445-0C87EB9F89A2}">
                <ask:lineSketchStyleProps xmlns:ask="http://schemas.microsoft.com/office/drawing/2018/sketchyshapes" sd="1605497895">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LSTM Model Implementation </a:t>
            </a:r>
            <a:endParaRPr lang="en-IN" sz="1400">
              <a:effectLst/>
              <a:ea typeface="Calibri" panose="020F0502020204030204" pitchFamily="34" charset="0"/>
              <a:cs typeface="Times New Roman" panose="02020603050405020304" pitchFamily="18" charset="0"/>
            </a:endParaRPr>
          </a:p>
        </p:txBody>
      </p:sp>
      <p:sp>
        <p:nvSpPr>
          <p:cNvPr id="8" name="Flowchart: Display 47">
            <a:extLst>
              <a:ext uri="{FF2B5EF4-FFF2-40B4-BE49-F238E27FC236}">
                <a16:creationId xmlns:a16="http://schemas.microsoft.com/office/drawing/2014/main" id="{796C9BD4-2138-0045-8020-66A49C22A23C}"/>
              </a:ext>
            </a:extLst>
          </p:cNvPr>
          <p:cNvSpPr/>
          <p:nvPr/>
        </p:nvSpPr>
        <p:spPr>
          <a:xfrm>
            <a:off x="8088008" y="3825402"/>
            <a:ext cx="3122425" cy="1036220"/>
          </a:xfrm>
          <a:custGeom>
            <a:avLst/>
            <a:gdLst>
              <a:gd name="connsiteX0" fmla="*/ 0 w 1851660"/>
              <a:gd name="connsiteY0" fmla="*/ 518160 h 1036320"/>
              <a:gd name="connsiteX1" fmla="*/ 154336 w 1851660"/>
              <a:gd name="connsiteY1" fmla="*/ 259080 h 1036320"/>
              <a:gd name="connsiteX2" fmla="*/ 308671 w 1851660"/>
              <a:gd name="connsiteY2" fmla="*/ 0 h 1036320"/>
              <a:gd name="connsiteX3" fmla="*/ 744796 w 1851660"/>
              <a:gd name="connsiteY3" fmla="*/ 0 h 1036320"/>
              <a:gd name="connsiteX4" fmla="*/ 1156235 w 1851660"/>
              <a:gd name="connsiteY4" fmla="*/ 0 h 1036320"/>
              <a:gd name="connsiteX5" fmla="*/ 1542988 w 1851660"/>
              <a:gd name="connsiteY5" fmla="*/ 0 h 1036320"/>
              <a:gd name="connsiteX6" fmla="*/ 1851660 w 1851660"/>
              <a:gd name="connsiteY6" fmla="*/ 518160 h 1036320"/>
              <a:gd name="connsiteX7" fmla="*/ 1542988 w 1851660"/>
              <a:gd name="connsiteY7" fmla="*/ 1036320 h 1036320"/>
              <a:gd name="connsiteX8" fmla="*/ 1143892 w 1851660"/>
              <a:gd name="connsiteY8" fmla="*/ 1036320 h 1036320"/>
              <a:gd name="connsiteX9" fmla="*/ 707767 w 1851660"/>
              <a:gd name="connsiteY9" fmla="*/ 1036320 h 1036320"/>
              <a:gd name="connsiteX10" fmla="*/ 308671 w 1851660"/>
              <a:gd name="connsiteY10" fmla="*/ 1036320 h 1036320"/>
              <a:gd name="connsiteX11" fmla="*/ 163596 w 1851660"/>
              <a:gd name="connsiteY11" fmla="*/ 792785 h 1036320"/>
              <a:gd name="connsiteX12" fmla="*/ 0 w 1851660"/>
              <a:gd name="connsiteY12" fmla="*/ 518160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1660" h="1036320" fill="none" extrusionOk="0">
                <a:moveTo>
                  <a:pt x="0" y="518160"/>
                </a:moveTo>
                <a:cubicBezTo>
                  <a:pt x="30798" y="453392"/>
                  <a:pt x="118795" y="383751"/>
                  <a:pt x="154336" y="259080"/>
                </a:cubicBezTo>
                <a:cubicBezTo>
                  <a:pt x="189877" y="134409"/>
                  <a:pt x="275678" y="105270"/>
                  <a:pt x="308671" y="0"/>
                </a:cubicBezTo>
                <a:cubicBezTo>
                  <a:pt x="522461" y="-11187"/>
                  <a:pt x="649588" y="1803"/>
                  <a:pt x="744796" y="0"/>
                </a:cubicBezTo>
                <a:cubicBezTo>
                  <a:pt x="840004" y="-1803"/>
                  <a:pt x="997389" y="46148"/>
                  <a:pt x="1156235" y="0"/>
                </a:cubicBezTo>
                <a:cubicBezTo>
                  <a:pt x="1315081" y="-46148"/>
                  <a:pt x="1421378" y="42432"/>
                  <a:pt x="1542988" y="0"/>
                </a:cubicBezTo>
                <a:cubicBezTo>
                  <a:pt x="1681845" y="49416"/>
                  <a:pt x="1799076" y="254942"/>
                  <a:pt x="1851660" y="518160"/>
                </a:cubicBezTo>
                <a:cubicBezTo>
                  <a:pt x="1896526" y="801752"/>
                  <a:pt x="1700222" y="1071924"/>
                  <a:pt x="1542988" y="1036320"/>
                </a:cubicBezTo>
                <a:cubicBezTo>
                  <a:pt x="1377602" y="1074606"/>
                  <a:pt x="1238976" y="1010239"/>
                  <a:pt x="1143892" y="1036320"/>
                </a:cubicBezTo>
                <a:cubicBezTo>
                  <a:pt x="1048808" y="1062401"/>
                  <a:pt x="896794" y="1006516"/>
                  <a:pt x="707767" y="1036320"/>
                </a:cubicBezTo>
                <a:cubicBezTo>
                  <a:pt x="518741" y="1066124"/>
                  <a:pt x="416001" y="1009313"/>
                  <a:pt x="308671" y="1036320"/>
                </a:cubicBezTo>
                <a:cubicBezTo>
                  <a:pt x="258427" y="960122"/>
                  <a:pt x="212310" y="866073"/>
                  <a:pt x="163596" y="792785"/>
                </a:cubicBezTo>
                <a:cubicBezTo>
                  <a:pt x="114882" y="719497"/>
                  <a:pt x="57990" y="581553"/>
                  <a:pt x="0" y="518160"/>
                </a:cubicBezTo>
                <a:close/>
              </a:path>
              <a:path w="1851660" h="1036320" stroke="0" extrusionOk="0">
                <a:moveTo>
                  <a:pt x="0" y="518160"/>
                </a:moveTo>
                <a:cubicBezTo>
                  <a:pt x="37850" y="389689"/>
                  <a:pt x="100037" y="364705"/>
                  <a:pt x="151249" y="264262"/>
                </a:cubicBezTo>
                <a:cubicBezTo>
                  <a:pt x="202460" y="163819"/>
                  <a:pt x="242732" y="125146"/>
                  <a:pt x="308671" y="0"/>
                </a:cubicBezTo>
                <a:cubicBezTo>
                  <a:pt x="509233" y="-20485"/>
                  <a:pt x="644707" y="27188"/>
                  <a:pt x="744796" y="0"/>
                </a:cubicBezTo>
                <a:cubicBezTo>
                  <a:pt x="844886" y="-27188"/>
                  <a:pt x="1044534" y="36466"/>
                  <a:pt x="1180922" y="0"/>
                </a:cubicBezTo>
                <a:cubicBezTo>
                  <a:pt x="1317310" y="-36466"/>
                  <a:pt x="1383954" y="20391"/>
                  <a:pt x="1542988" y="0"/>
                </a:cubicBezTo>
                <a:cubicBezTo>
                  <a:pt x="1719221" y="-11040"/>
                  <a:pt x="1897431" y="257141"/>
                  <a:pt x="1851660" y="518160"/>
                </a:cubicBezTo>
                <a:cubicBezTo>
                  <a:pt x="1881016" y="801830"/>
                  <a:pt x="1728376" y="1001788"/>
                  <a:pt x="1542988" y="1036320"/>
                </a:cubicBezTo>
                <a:cubicBezTo>
                  <a:pt x="1394327" y="1053724"/>
                  <a:pt x="1243793" y="1029763"/>
                  <a:pt x="1156235" y="1036320"/>
                </a:cubicBezTo>
                <a:cubicBezTo>
                  <a:pt x="1068677" y="1042877"/>
                  <a:pt x="839206" y="1004535"/>
                  <a:pt x="757140" y="1036320"/>
                </a:cubicBezTo>
                <a:cubicBezTo>
                  <a:pt x="675074" y="1068105"/>
                  <a:pt x="465856" y="987469"/>
                  <a:pt x="308671" y="1036320"/>
                </a:cubicBezTo>
                <a:cubicBezTo>
                  <a:pt x="235758" y="975628"/>
                  <a:pt x="212780" y="855751"/>
                  <a:pt x="157422" y="782422"/>
                </a:cubicBezTo>
                <a:cubicBezTo>
                  <a:pt x="102064" y="709093"/>
                  <a:pt x="78412" y="597324"/>
                  <a:pt x="0" y="518160"/>
                </a:cubicBezTo>
                <a:close/>
              </a:path>
            </a:pathLst>
          </a:custGeom>
          <a:ln w="28575">
            <a:solidFill>
              <a:schemeClr val="tx1"/>
            </a:solidFill>
            <a:extLst>
              <a:ext uri="{C807C97D-BFC1-408E-A445-0C87EB9F89A2}">
                <ask:lineSketchStyleProps xmlns:ask="http://schemas.microsoft.com/office/drawing/2018/sketchyshapes" sd="1937991202">
                  <a:prstGeom prst="flowChartDisplay">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Select&amp; Displayed Top 10 Companies </a:t>
            </a:r>
            <a:endParaRPr lang="en-IN" sz="1400">
              <a:effectLst/>
              <a:ea typeface="Calibri" panose="020F0502020204030204" pitchFamily="34" charset="0"/>
              <a:cs typeface="Times New Roman" panose="02020603050405020304" pitchFamily="18" charset="0"/>
            </a:endParaRPr>
          </a:p>
        </p:txBody>
      </p:sp>
      <p:sp>
        <p:nvSpPr>
          <p:cNvPr id="9" name="Flowchart: Terminator 48">
            <a:extLst>
              <a:ext uri="{FF2B5EF4-FFF2-40B4-BE49-F238E27FC236}">
                <a16:creationId xmlns:a16="http://schemas.microsoft.com/office/drawing/2014/main" id="{D318EB0A-BD1B-574A-8ABB-8C3E78FE1C9F}"/>
              </a:ext>
            </a:extLst>
          </p:cNvPr>
          <p:cNvSpPr/>
          <p:nvPr/>
        </p:nvSpPr>
        <p:spPr>
          <a:xfrm>
            <a:off x="1125278" y="678244"/>
            <a:ext cx="2608446" cy="571445"/>
          </a:xfrm>
          <a:custGeom>
            <a:avLst/>
            <a:gdLst>
              <a:gd name="connsiteX0" fmla="*/ 248858 w 1546860"/>
              <a:gd name="connsiteY0" fmla="*/ 0 h 571500"/>
              <a:gd name="connsiteX1" fmla="*/ 773430 w 1546860"/>
              <a:gd name="connsiteY1" fmla="*/ 0 h 571500"/>
              <a:gd name="connsiteX2" fmla="*/ 1298001 w 1546860"/>
              <a:gd name="connsiteY2" fmla="*/ 0 h 571500"/>
              <a:gd name="connsiteX3" fmla="*/ 1546860 w 1546860"/>
              <a:gd name="connsiteY3" fmla="*/ 285750 h 571500"/>
              <a:gd name="connsiteX4" fmla="*/ 1298001 w 1546860"/>
              <a:gd name="connsiteY4" fmla="*/ 571500 h 571500"/>
              <a:gd name="connsiteX5" fmla="*/ 752447 w 1546860"/>
              <a:gd name="connsiteY5" fmla="*/ 571500 h 571500"/>
              <a:gd name="connsiteX6" fmla="*/ 248858 w 1546860"/>
              <a:gd name="connsiteY6" fmla="*/ 571500 h 571500"/>
              <a:gd name="connsiteX7" fmla="*/ 0 w 1546860"/>
              <a:gd name="connsiteY7" fmla="*/ 285750 h 571500"/>
              <a:gd name="connsiteX8" fmla="*/ 248858 w 1546860"/>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860" h="571500" fill="none" extrusionOk="0">
                <a:moveTo>
                  <a:pt x="248858" y="0"/>
                </a:moveTo>
                <a:cubicBezTo>
                  <a:pt x="435272" y="-27325"/>
                  <a:pt x="551191" y="17835"/>
                  <a:pt x="773430" y="0"/>
                </a:cubicBezTo>
                <a:cubicBezTo>
                  <a:pt x="995669" y="-17835"/>
                  <a:pt x="1037412" y="32200"/>
                  <a:pt x="1298001" y="0"/>
                </a:cubicBezTo>
                <a:cubicBezTo>
                  <a:pt x="1440073" y="3133"/>
                  <a:pt x="1529171" y="84366"/>
                  <a:pt x="1546860" y="285750"/>
                </a:cubicBezTo>
                <a:cubicBezTo>
                  <a:pt x="1538038" y="459748"/>
                  <a:pt x="1438102" y="573746"/>
                  <a:pt x="1298001" y="571500"/>
                </a:cubicBezTo>
                <a:cubicBezTo>
                  <a:pt x="1038990" y="613828"/>
                  <a:pt x="1023306" y="569985"/>
                  <a:pt x="752447" y="571500"/>
                </a:cubicBezTo>
                <a:cubicBezTo>
                  <a:pt x="481588" y="573015"/>
                  <a:pt x="366898" y="546401"/>
                  <a:pt x="248858" y="571500"/>
                </a:cubicBezTo>
                <a:cubicBezTo>
                  <a:pt x="115391" y="590314"/>
                  <a:pt x="-10280" y="449088"/>
                  <a:pt x="0" y="285750"/>
                </a:cubicBezTo>
                <a:cubicBezTo>
                  <a:pt x="-27883" y="135176"/>
                  <a:pt x="147000" y="10812"/>
                  <a:pt x="248858" y="0"/>
                </a:cubicBezTo>
                <a:close/>
              </a:path>
              <a:path w="1546860" h="571500" stroke="0" extrusionOk="0">
                <a:moveTo>
                  <a:pt x="248858" y="0"/>
                </a:moveTo>
                <a:cubicBezTo>
                  <a:pt x="451792" y="-34562"/>
                  <a:pt x="606482" y="9630"/>
                  <a:pt x="762938" y="0"/>
                </a:cubicBezTo>
                <a:cubicBezTo>
                  <a:pt x="919394" y="-9630"/>
                  <a:pt x="1040511" y="28786"/>
                  <a:pt x="1298001" y="0"/>
                </a:cubicBezTo>
                <a:cubicBezTo>
                  <a:pt x="1453263" y="-6920"/>
                  <a:pt x="1551375" y="174498"/>
                  <a:pt x="1546860" y="285750"/>
                </a:cubicBezTo>
                <a:cubicBezTo>
                  <a:pt x="1575227" y="457857"/>
                  <a:pt x="1453798" y="573078"/>
                  <a:pt x="1298001" y="571500"/>
                </a:cubicBezTo>
                <a:cubicBezTo>
                  <a:pt x="1159938" y="605590"/>
                  <a:pt x="934300" y="534139"/>
                  <a:pt x="804904" y="571500"/>
                </a:cubicBezTo>
                <a:cubicBezTo>
                  <a:pt x="675508" y="608861"/>
                  <a:pt x="432384" y="558075"/>
                  <a:pt x="248858" y="571500"/>
                </a:cubicBezTo>
                <a:cubicBezTo>
                  <a:pt x="93141" y="593169"/>
                  <a:pt x="-16468" y="422311"/>
                  <a:pt x="0" y="285750"/>
                </a:cubicBezTo>
                <a:cubicBezTo>
                  <a:pt x="8704" y="130781"/>
                  <a:pt x="101285" y="7678"/>
                  <a:pt x="248858" y="0"/>
                </a:cubicBezTo>
                <a:close/>
              </a:path>
            </a:pathLst>
          </a:custGeom>
          <a:ln w="28575">
            <a:solidFill>
              <a:schemeClr val="tx1"/>
            </a:solidFill>
            <a:extLst>
              <a:ext uri="{C807C97D-BFC1-408E-A445-0C87EB9F89A2}">
                <ask:lineSketchStyleProps xmlns:ask="http://schemas.microsoft.com/office/drawing/2018/sketchyshapes" sd="2645873764">
                  <a:prstGeom prst="flowChartTerminator">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dirty="0">
                <a:effectLst/>
                <a:ea typeface="Calibri" panose="020F0502020204030204" pitchFamily="34" charset="0"/>
                <a:cs typeface="Times New Roman" panose="02020603050405020304" pitchFamily="18" charset="0"/>
              </a:rPr>
              <a:t>START</a:t>
            </a:r>
            <a:endParaRPr lang="en-IN" sz="1400" dirty="0">
              <a:effectLst/>
              <a:ea typeface="Calibri" panose="020F0502020204030204" pitchFamily="34" charset="0"/>
              <a:cs typeface="Times New Roman" panose="02020603050405020304" pitchFamily="18" charset="0"/>
            </a:endParaRPr>
          </a:p>
        </p:txBody>
      </p:sp>
      <p:sp>
        <p:nvSpPr>
          <p:cNvPr id="10" name="Flowchart: Terminator 49">
            <a:extLst>
              <a:ext uri="{FF2B5EF4-FFF2-40B4-BE49-F238E27FC236}">
                <a16:creationId xmlns:a16="http://schemas.microsoft.com/office/drawing/2014/main" id="{214840A4-CC96-8345-B3F8-64F455B16D55}"/>
              </a:ext>
            </a:extLst>
          </p:cNvPr>
          <p:cNvSpPr/>
          <p:nvPr/>
        </p:nvSpPr>
        <p:spPr>
          <a:xfrm>
            <a:off x="1855670" y="5711773"/>
            <a:ext cx="1696132" cy="441918"/>
          </a:xfrm>
          <a:custGeom>
            <a:avLst/>
            <a:gdLst>
              <a:gd name="connsiteX0" fmla="*/ 161819 w 1005840"/>
              <a:gd name="connsiteY0" fmla="*/ 0 h 441960"/>
              <a:gd name="connsiteX1" fmla="*/ 482453 w 1005840"/>
              <a:gd name="connsiteY1" fmla="*/ 0 h 441960"/>
              <a:gd name="connsiteX2" fmla="*/ 844020 w 1005840"/>
              <a:gd name="connsiteY2" fmla="*/ 0 h 441960"/>
              <a:gd name="connsiteX3" fmla="*/ 1005840 w 1005840"/>
              <a:gd name="connsiteY3" fmla="*/ 220980 h 441960"/>
              <a:gd name="connsiteX4" fmla="*/ 844020 w 1005840"/>
              <a:gd name="connsiteY4" fmla="*/ 441960 h 441960"/>
              <a:gd name="connsiteX5" fmla="*/ 509742 w 1005840"/>
              <a:gd name="connsiteY5" fmla="*/ 441960 h 441960"/>
              <a:gd name="connsiteX6" fmla="*/ 161819 w 1005840"/>
              <a:gd name="connsiteY6" fmla="*/ 441960 h 441960"/>
              <a:gd name="connsiteX7" fmla="*/ 0 w 1005840"/>
              <a:gd name="connsiteY7" fmla="*/ 220980 h 441960"/>
              <a:gd name="connsiteX8" fmla="*/ 161819 w 1005840"/>
              <a:gd name="connsiteY8" fmla="*/ 0 h 4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0" h="441960" fill="none" extrusionOk="0">
                <a:moveTo>
                  <a:pt x="161819" y="0"/>
                </a:moveTo>
                <a:cubicBezTo>
                  <a:pt x="301262" y="-8439"/>
                  <a:pt x="414471" y="35095"/>
                  <a:pt x="482453" y="0"/>
                </a:cubicBezTo>
                <a:cubicBezTo>
                  <a:pt x="550435" y="-35095"/>
                  <a:pt x="753257" y="22991"/>
                  <a:pt x="844020" y="0"/>
                </a:cubicBezTo>
                <a:cubicBezTo>
                  <a:pt x="959427" y="-8929"/>
                  <a:pt x="996792" y="115140"/>
                  <a:pt x="1005840" y="220980"/>
                </a:cubicBezTo>
                <a:cubicBezTo>
                  <a:pt x="993540" y="350307"/>
                  <a:pt x="928927" y="444713"/>
                  <a:pt x="844020" y="441960"/>
                </a:cubicBezTo>
                <a:cubicBezTo>
                  <a:pt x="711869" y="468740"/>
                  <a:pt x="612901" y="406139"/>
                  <a:pt x="509742" y="441960"/>
                </a:cubicBezTo>
                <a:cubicBezTo>
                  <a:pt x="406583" y="477781"/>
                  <a:pt x="294382" y="405050"/>
                  <a:pt x="161819" y="441960"/>
                </a:cubicBezTo>
                <a:cubicBezTo>
                  <a:pt x="90557" y="441538"/>
                  <a:pt x="-594" y="334596"/>
                  <a:pt x="0" y="220980"/>
                </a:cubicBezTo>
                <a:cubicBezTo>
                  <a:pt x="-12110" y="108412"/>
                  <a:pt x="60519" y="4087"/>
                  <a:pt x="161819" y="0"/>
                </a:cubicBezTo>
                <a:close/>
              </a:path>
              <a:path w="1005840" h="441960" stroke="0" extrusionOk="0">
                <a:moveTo>
                  <a:pt x="161819" y="0"/>
                </a:moveTo>
                <a:cubicBezTo>
                  <a:pt x="263500" y="-3310"/>
                  <a:pt x="395334" y="31205"/>
                  <a:pt x="509742" y="0"/>
                </a:cubicBezTo>
                <a:cubicBezTo>
                  <a:pt x="624150" y="-31205"/>
                  <a:pt x="747362" y="28173"/>
                  <a:pt x="844020" y="0"/>
                </a:cubicBezTo>
                <a:cubicBezTo>
                  <a:pt x="901566" y="-13690"/>
                  <a:pt x="1011466" y="116875"/>
                  <a:pt x="1005840" y="220980"/>
                </a:cubicBezTo>
                <a:cubicBezTo>
                  <a:pt x="1008484" y="345249"/>
                  <a:pt x="936546" y="437232"/>
                  <a:pt x="844020" y="441960"/>
                </a:cubicBezTo>
                <a:cubicBezTo>
                  <a:pt x="749991" y="461716"/>
                  <a:pt x="582068" y="400040"/>
                  <a:pt x="489275" y="441960"/>
                </a:cubicBezTo>
                <a:cubicBezTo>
                  <a:pt x="396482" y="483880"/>
                  <a:pt x="319164" y="422318"/>
                  <a:pt x="161819" y="441960"/>
                </a:cubicBezTo>
                <a:cubicBezTo>
                  <a:pt x="82462" y="430154"/>
                  <a:pt x="-10317" y="335246"/>
                  <a:pt x="0" y="220980"/>
                </a:cubicBezTo>
                <a:cubicBezTo>
                  <a:pt x="21746" y="113234"/>
                  <a:pt x="63723" y="-2553"/>
                  <a:pt x="161819" y="0"/>
                </a:cubicBezTo>
                <a:close/>
              </a:path>
            </a:pathLst>
          </a:custGeom>
          <a:ln w="28575">
            <a:solidFill>
              <a:schemeClr val="tx1"/>
            </a:solidFill>
            <a:extLst>
              <a:ext uri="{C807C97D-BFC1-408E-A445-0C87EB9F89A2}">
                <ask:lineSketchStyleProps xmlns:ask="http://schemas.microsoft.com/office/drawing/2018/sketchyshapes" sd="4036155456">
                  <a:prstGeom prst="flowChartTerminator">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2000">
                <a:effectLst/>
                <a:ea typeface="Calibri" panose="020F0502020204030204" pitchFamily="34" charset="0"/>
                <a:cs typeface="Times New Roman" panose="02020603050405020304" pitchFamily="18" charset="0"/>
              </a:rPr>
              <a:t>END</a:t>
            </a:r>
            <a:endParaRPr lang="en-IN" sz="1400">
              <a:effectLs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F5DF1DA6-F024-EB49-87FA-98B59319B6DA}"/>
              </a:ext>
            </a:extLst>
          </p:cNvPr>
          <p:cNvSpPr/>
          <p:nvPr/>
        </p:nvSpPr>
        <p:spPr>
          <a:xfrm>
            <a:off x="8721353" y="456884"/>
            <a:ext cx="2621295" cy="937170"/>
          </a:xfrm>
          <a:custGeom>
            <a:avLst/>
            <a:gdLst>
              <a:gd name="connsiteX0" fmla="*/ 0 w 1554480"/>
              <a:gd name="connsiteY0" fmla="*/ 0 h 937260"/>
              <a:gd name="connsiteX1" fmla="*/ 533705 w 1554480"/>
              <a:gd name="connsiteY1" fmla="*/ 0 h 937260"/>
              <a:gd name="connsiteX2" fmla="*/ 1036320 w 1554480"/>
              <a:gd name="connsiteY2" fmla="*/ 0 h 937260"/>
              <a:gd name="connsiteX3" fmla="*/ 1554480 w 1554480"/>
              <a:gd name="connsiteY3" fmla="*/ 0 h 937260"/>
              <a:gd name="connsiteX4" fmla="*/ 1554480 w 1554480"/>
              <a:gd name="connsiteY4" fmla="*/ 487375 h 937260"/>
              <a:gd name="connsiteX5" fmla="*/ 1554480 w 1554480"/>
              <a:gd name="connsiteY5" fmla="*/ 937260 h 937260"/>
              <a:gd name="connsiteX6" fmla="*/ 1020775 w 1554480"/>
              <a:gd name="connsiteY6" fmla="*/ 937260 h 937260"/>
              <a:gd name="connsiteX7" fmla="*/ 487070 w 1554480"/>
              <a:gd name="connsiteY7" fmla="*/ 937260 h 937260"/>
              <a:gd name="connsiteX8" fmla="*/ 0 w 1554480"/>
              <a:gd name="connsiteY8" fmla="*/ 937260 h 937260"/>
              <a:gd name="connsiteX9" fmla="*/ 0 w 1554480"/>
              <a:gd name="connsiteY9" fmla="*/ 487375 h 937260"/>
              <a:gd name="connsiteX10" fmla="*/ 0 w 1554480"/>
              <a:gd name="connsiteY10" fmla="*/ 0 h 93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4480" h="937260" fill="none" extrusionOk="0">
                <a:moveTo>
                  <a:pt x="0" y="0"/>
                </a:moveTo>
                <a:cubicBezTo>
                  <a:pt x="155042" y="-63643"/>
                  <a:pt x="307780" y="30590"/>
                  <a:pt x="533705" y="0"/>
                </a:cubicBezTo>
                <a:cubicBezTo>
                  <a:pt x="759631" y="-30590"/>
                  <a:pt x="911970" y="37310"/>
                  <a:pt x="1036320" y="0"/>
                </a:cubicBezTo>
                <a:cubicBezTo>
                  <a:pt x="1160671" y="-37310"/>
                  <a:pt x="1381045" y="47376"/>
                  <a:pt x="1554480" y="0"/>
                </a:cubicBezTo>
                <a:cubicBezTo>
                  <a:pt x="1565054" y="103551"/>
                  <a:pt x="1519550" y="287837"/>
                  <a:pt x="1554480" y="487375"/>
                </a:cubicBezTo>
                <a:cubicBezTo>
                  <a:pt x="1589410" y="686913"/>
                  <a:pt x="1513914" y="767321"/>
                  <a:pt x="1554480" y="937260"/>
                </a:cubicBezTo>
                <a:cubicBezTo>
                  <a:pt x="1355128" y="939451"/>
                  <a:pt x="1158872" y="886384"/>
                  <a:pt x="1020775" y="937260"/>
                </a:cubicBezTo>
                <a:cubicBezTo>
                  <a:pt x="882679" y="988136"/>
                  <a:pt x="711761" y="882421"/>
                  <a:pt x="487070" y="937260"/>
                </a:cubicBezTo>
                <a:cubicBezTo>
                  <a:pt x="262379" y="992099"/>
                  <a:pt x="229170" y="918276"/>
                  <a:pt x="0" y="937260"/>
                </a:cubicBezTo>
                <a:cubicBezTo>
                  <a:pt x="-14349" y="744902"/>
                  <a:pt x="13477" y="675106"/>
                  <a:pt x="0" y="487375"/>
                </a:cubicBezTo>
                <a:cubicBezTo>
                  <a:pt x="-13477" y="299644"/>
                  <a:pt x="45424" y="141019"/>
                  <a:pt x="0" y="0"/>
                </a:cubicBezTo>
                <a:close/>
              </a:path>
              <a:path w="1554480" h="937260" stroke="0" extrusionOk="0">
                <a:moveTo>
                  <a:pt x="0" y="0"/>
                </a:moveTo>
                <a:cubicBezTo>
                  <a:pt x="170675" y="-17683"/>
                  <a:pt x="347993" y="37907"/>
                  <a:pt x="533705" y="0"/>
                </a:cubicBezTo>
                <a:cubicBezTo>
                  <a:pt x="719418" y="-37907"/>
                  <a:pt x="903021" y="1039"/>
                  <a:pt x="1005230" y="0"/>
                </a:cubicBezTo>
                <a:cubicBezTo>
                  <a:pt x="1107440" y="-1039"/>
                  <a:pt x="1305240" y="53378"/>
                  <a:pt x="1554480" y="0"/>
                </a:cubicBezTo>
                <a:cubicBezTo>
                  <a:pt x="1556727" y="118463"/>
                  <a:pt x="1504529" y="336324"/>
                  <a:pt x="1554480" y="478003"/>
                </a:cubicBezTo>
                <a:cubicBezTo>
                  <a:pt x="1604431" y="619682"/>
                  <a:pt x="1550016" y="774948"/>
                  <a:pt x="1554480" y="937260"/>
                </a:cubicBezTo>
                <a:cubicBezTo>
                  <a:pt x="1323892" y="981653"/>
                  <a:pt x="1288901" y="922481"/>
                  <a:pt x="1082954" y="937260"/>
                </a:cubicBezTo>
                <a:cubicBezTo>
                  <a:pt x="877007" y="952039"/>
                  <a:pt x="804204" y="932975"/>
                  <a:pt x="564794" y="937260"/>
                </a:cubicBezTo>
                <a:cubicBezTo>
                  <a:pt x="325384" y="941545"/>
                  <a:pt x="260675" y="902887"/>
                  <a:pt x="0" y="937260"/>
                </a:cubicBezTo>
                <a:cubicBezTo>
                  <a:pt x="-52477" y="717929"/>
                  <a:pt x="5457" y="581332"/>
                  <a:pt x="0" y="487375"/>
                </a:cubicBezTo>
                <a:cubicBezTo>
                  <a:pt x="-5457" y="393419"/>
                  <a:pt x="36099" y="137551"/>
                  <a:pt x="0" y="0"/>
                </a:cubicBezTo>
                <a:close/>
              </a:path>
            </a:pathLst>
          </a:custGeom>
          <a:ln w="28575">
            <a:solidFill>
              <a:schemeClr val="tx1"/>
            </a:solidFill>
            <a:extLst>
              <a:ext uri="{C807C97D-BFC1-408E-A445-0C87EB9F89A2}">
                <ask:lineSketchStyleProps xmlns:ask="http://schemas.microsoft.com/office/drawing/2018/sketchyshapes" sd="20356239">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Calculate return of each company relative to market</a:t>
            </a:r>
            <a:endParaRPr lang="en-IN" sz="1400">
              <a:effectLst/>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80A36336-7A01-F845-B5A5-839678446F56}"/>
              </a:ext>
            </a:extLst>
          </p:cNvPr>
          <p:cNvSpPr/>
          <p:nvPr/>
        </p:nvSpPr>
        <p:spPr>
          <a:xfrm>
            <a:off x="8072116" y="2208514"/>
            <a:ext cx="3199522" cy="1013363"/>
          </a:xfrm>
          <a:custGeom>
            <a:avLst/>
            <a:gdLst>
              <a:gd name="connsiteX0" fmla="*/ 0 w 1897380"/>
              <a:gd name="connsiteY0" fmla="*/ 0 h 1013460"/>
              <a:gd name="connsiteX1" fmla="*/ 455371 w 1897380"/>
              <a:gd name="connsiteY1" fmla="*/ 0 h 1013460"/>
              <a:gd name="connsiteX2" fmla="*/ 967664 w 1897380"/>
              <a:gd name="connsiteY2" fmla="*/ 0 h 1013460"/>
              <a:gd name="connsiteX3" fmla="*/ 1404061 w 1897380"/>
              <a:gd name="connsiteY3" fmla="*/ 0 h 1013460"/>
              <a:gd name="connsiteX4" fmla="*/ 1897380 w 1897380"/>
              <a:gd name="connsiteY4" fmla="*/ 0 h 1013460"/>
              <a:gd name="connsiteX5" fmla="*/ 1897380 w 1897380"/>
              <a:gd name="connsiteY5" fmla="*/ 506730 h 1013460"/>
              <a:gd name="connsiteX6" fmla="*/ 1897380 w 1897380"/>
              <a:gd name="connsiteY6" fmla="*/ 1013460 h 1013460"/>
              <a:gd name="connsiteX7" fmla="*/ 1460983 w 1897380"/>
              <a:gd name="connsiteY7" fmla="*/ 1013460 h 1013460"/>
              <a:gd name="connsiteX8" fmla="*/ 1043559 w 1897380"/>
              <a:gd name="connsiteY8" fmla="*/ 1013460 h 1013460"/>
              <a:gd name="connsiteX9" fmla="*/ 531266 w 1897380"/>
              <a:gd name="connsiteY9" fmla="*/ 1013460 h 1013460"/>
              <a:gd name="connsiteX10" fmla="*/ 0 w 1897380"/>
              <a:gd name="connsiteY10" fmla="*/ 1013460 h 1013460"/>
              <a:gd name="connsiteX11" fmla="*/ 0 w 1897380"/>
              <a:gd name="connsiteY11" fmla="*/ 506730 h 1013460"/>
              <a:gd name="connsiteX12" fmla="*/ 0 w 1897380"/>
              <a:gd name="connsiteY12" fmla="*/ 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7380" h="1013460" fill="none" extrusionOk="0">
                <a:moveTo>
                  <a:pt x="0" y="0"/>
                </a:moveTo>
                <a:cubicBezTo>
                  <a:pt x="151104" y="-35925"/>
                  <a:pt x="351566" y="30918"/>
                  <a:pt x="455371" y="0"/>
                </a:cubicBezTo>
                <a:cubicBezTo>
                  <a:pt x="559176" y="-30918"/>
                  <a:pt x="715204" y="43245"/>
                  <a:pt x="967664" y="0"/>
                </a:cubicBezTo>
                <a:cubicBezTo>
                  <a:pt x="1220124" y="-43245"/>
                  <a:pt x="1216331" y="11575"/>
                  <a:pt x="1404061" y="0"/>
                </a:cubicBezTo>
                <a:cubicBezTo>
                  <a:pt x="1591791" y="-11575"/>
                  <a:pt x="1718257" y="9014"/>
                  <a:pt x="1897380" y="0"/>
                </a:cubicBezTo>
                <a:cubicBezTo>
                  <a:pt x="1909398" y="117199"/>
                  <a:pt x="1859980" y="322237"/>
                  <a:pt x="1897380" y="506730"/>
                </a:cubicBezTo>
                <a:cubicBezTo>
                  <a:pt x="1934780" y="691223"/>
                  <a:pt x="1871445" y="909858"/>
                  <a:pt x="1897380" y="1013460"/>
                </a:cubicBezTo>
                <a:cubicBezTo>
                  <a:pt x="1772723" y="1033443"/>
                  <a:pt x="1616782" y="972915"/>
                  <a:pt x="1460983" y="1013460"/>
                </a:cubicBezTo>
                <a:cubicBezTo>
                  <a:pt x="1305184" y="1054005"/>
                  <a:pt x="1245099" y="970684"/>
                  <a:pt x="1043559" y="1013460"/>
                </a:cubicBezTo>
                <a:cubicBezTo>
                  <a:pt x="842019" y="1056236"/>
                  <a:pt x="745238" y="1005424"/>
                  <a:pt x="531266" y="1013460"/>
                </a:cubicBezTo>
                <a:cubicBezTo>
                  <a:pt x="317294" y="1021496"/>
                  <a:pt x="259993" y="981847"/>
                  <a:pt x="0" y="1013460"/>
                </a:cubicBezTo>
                <a:cubicBezTo>
                  <a:pt x="-43355" y="771545"/>
                  <a:pt x="52417" y="620804"/>
                  <a:pt x="0" y="506730"/>
                </a:cubicBezTo>
                <a:cubicBezTo>
                  <a:pt x="-52417" y="392656"/>
                  <a:pt x="35298" y="227011"/>
                  <a:pt x="0" y="0"/>
                </a:cubicBezTo>
                <a:close/>
              </a:path>
              <a:path w="1897380" h="1013460" stroke="0" extrusionOk="0">
                <a:moveTo>
                  <a:pt x="0" y="0"/>
                </a:moveTo>
                <a:cubicBezTo>
                  <a:pt x="165633" y="-33017"/>
                  <a:pt x="281829" y="58668"/>
                  <a:pt x="512293" y="0"/>
                </a:cubicBezTo>
                <a:cubicBezTo>
                  <a:pt x="742757" y="-58668"/>
                  <a:pt x="764908" y="12383"/>
                  <a:pt x="1005611" y="0"/>
                </a:cubicBezTo>
                <a:cubicBezTo>
                  <a:pt x="1246314" y="-12383"/>
                  <a:pt x="1693004" y="66857"/>
                  <a:pt x="1897380" y="0"/>
                </a:cubicBezTo>
                <a:cubicBezTo>
                  <a:pt x="1943625" y="221000"/>
                  <a:pt x="1884658" y="292404"/>
                  <a:pt x="1897380" y="476326"/>
                </a:cubicBezTo>
                <a:cubicBezTo>
                  <a:pt x="1910102" y="660248"/>
                  <a:pt x="1879350" y="793662"/>
                  <a:pt x="1897380" y="1013460"/>
                </a:cubicBezTo>
                <a:cubicBezTo>
                  <a:pt x="1702863" y="1046242"/>
                  <a:pt x="1533709" y="976890"/>
                  <a:pt x="1404061" y="1013460"/>
                </a:cubicBezTo>
                <a:cubicBezTo>
                  <a:pt x="1274413" y="1050030"/>
                  <a:pt x="1151811" y="976990"/>
                  <a:pt x="986638" y="1013460"/>
                </a:cubicBezTo>
                <a:cubicBezTo>
                  <a:pt x="821465" y="1049930"/>
                  <a:pt x="658713" y="979450"/>
                  <a:pt x="474345" y="1013460"/>
                </a:cubicBezTo>
                <a:cubicBezTo>
                  <a:pt x="289977" y="1047470"/>
                  <a:pt x="207535" y="977221"/>
                  <a:pt x="0" y="1013460"/>
                </a:cubicBezTo>
                <a:cubicBezTo>
                  <a:pt x="-33949" y="857571"/>
                  <a:pt x="30164" y="745831"/>
                  <a:pt x="0" y="526999"/>
                </a:cubicBezTo>
                <a:cubicBezTo>
                  <a:pt x="-30164" y="308167"/>
                  <a:pt x="13983" y="240921"/>
                  <a:pt x="0" y="0"/>
                </a:cubicBezTo>
                <a:close/>
              </a:path>
            </a:pathLst>
          </a:custGeom>
          <a:ln w="28575">
            <a:solidFill>
              <a:schemeClr val="tx1"/>
            </a:solidFill>
            <a:extLst>
              <a:ext uri="{C807C97D-BFC1-408E-A445-0C87EB9F89A2}">
                <ask:lineSketchStyleProps xmlns:ask="http://schemas.microsoft.com/office/drawing/2018/sketchyshapes" sd="4210086291">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Sorting companies w.r.t highest return relative to market</a:t>
            </a:r>
            <a:endParaRPr lang="en-IN" sz="1400">
              <a:effectLst/>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8A460E24-9675-5F4B-812D-8EC14C2A7A8A}"/>
              </a:ext>
            </a:extLst>
          </p:cNvPr>
          <p:cNvSpPr/>
          <p:nvPr/>
        </p:nvSpPr>
        <p:spPr>
          <a:xfrm>
            <a:off x="1011661" y="2237387"/>
            <a:ext cx="2749790" cy="967647"/>
          </a:xfrm>
          <a:custGeom>
            <a:avLst/>
            <a:gdLst>
              <a:gd name="connsiteX0" fmla="*/ 0 w 1630680"/>
              <a:gd name="connsiteY0" fmla="*/ 0 h 967740"/>
              <a:gd name="connsiteX1" fmla="*/ 543560 w 1630680"/>
              <a:gd name="connsiteY1" fmla="*/ 0 h 967740"/>
              <a:gd name="connsiteX2" fmla="*/ 1054506 w 1630680"/>
              <a:gd name="connsiteY2" fmla="*/ 0 h 967740"/>
              <a:gd name="connsiteX3" fmla="*/ 1630680 w 1630680"/>
              <a:gd name="connsiteY3" fmla="*/ 0 h 967740"/>
              <a:gd name="connsiteX4" fmla="*/ 1630680 w 1630680"/>
              <a:gd name="connsiteY4" fmla="*/ 483870 h 967740"/>
              <a:gd name="connsiteX5" fmla="*/ 1630680 w 1630680"/>
              <a:gd name="connsiteY5" fmla="*/ 967740 h 967740"/>
              <a:gd name="connsiteX6" fmla="*/ 1136040 w 1630680"/>
              <a:gd name="connsiteY6" fmla="*/ 967740 h 967740"/>
              <a:gd name="connsiteX7" fmla="*/ 592480 w 1630680"/>
              <a:gd name="connsiteY7" fmla="*/ 967740 h 967740"/>
              <a:gd name="connsiteX8" fmla="*/ 0 w 1630680"/>
              <a:gd name="connsiteY8" fmla="*/ 967740 h 967740"/>
              <a:gd name="connsiteX9" fmla="*/ 0 w 1630680"/>
              <a:gd name="connsiteY9" fmla="*/ 512902 h 967740"/>
              <a:gd name="connsiteX10" fmla="*/ 0 w 1630680"/>
              <a:gd name="connsiteY10" fmla="*/ 0 h 9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0680" h="967740" fill="none" extrusionOk="0">
                <a:moveTo>
                  <a:pt x="0" y="0"/>
                </a:moveTo>
                <a:cubicBezTo>
                  <a:pt x="183200" y="-35410"/>
                  <a:pt x="339329" y="52819"/>
                  <a:pt x="543560" y="0"/>
                </a:cubicBezTo>
                <a:cubicBezTo>
                  <a:pt x="747791" y="-52819"/>
                  <a:pt x="947989" y="59132"/>
                  <a:pt x="1054506" y="0"/>
                </a:cubicBezTo>
                <a:cubicBezTo>
                  <a:pt x="1161023" y="-59132"/>
                  <a:pt x="1406894" y="42286"/>
                  <a:pt x="1630680" y="0"/>
                </a:cubicBezTo>
                <a:cubicBezTo>
                  <a:pt x="1674221" y="198605"/>
                  <a:pt x="1610008" y="245529"/>
                  <a:pt x="1630680" y="483870"/>
                </a:cubicBezTo>
                <a:cubicBezTo>
                  <a:pt x="1651352" y="722211"/>
                  <a:pt x="1604030" y="774614"/>
                  <a:pt x="1630680" y="967740"/>
                </a:cubicBezTo>
                <a:cubicBezTo>
                  <a:pt x="1432544" y="997091"/>
                  <a:pt x="1376854" y="928952"/>
                  <a:pt x="1136040" y="967740"/>
                </a:cubicBezTo>
                <a:cubicBezTo>
                  <a:pt x="895226" y="1006528"/>
                  <a:pt x="845027" y="955487"/>
                  <a:pt x="592480" y="967740"/>
                </a:cubicBezTo>
                <a:cubicBezTo>
                  <a:pt x="339933" y="979993"/>
                  <a:pt x="163419" y="928461"/>
                  <a:pt x="0" y="967740"/>
                </a:cubicBezTo>
                <a:cubicBezTo>
                  <a:pt x="-16202" y="799758"/>
                  <a:pt x="17078" y="724365"/>
                  <a:pt x="0" y="512902"/>
                </a:cubicBezTo>
                <a:cubicBezTo>
                  <a:pt x="-17078" y="301439"/>
                  <a:pt x="34397" y="137742"/>
                  <a:pt x="0" y="0"/>
                </a:cubicBezTo>
                <a:close/>
              </a:path>
              <a:path w="1630680" h="967740" stroke="0" extrusionOk="0">
                <a:moveTo>
                  <a:pt x="0" y="0"/>
                </a:moveTo>
                <a:cubicBezTo>
                  <a:pt x="220666" y="-24359"/>
                  <a:pt x="347539" y="20976"/>
                  <a:pt x="510946" y="0"/>
                </a:cubicBezTo>
                <a:cubicBezTo>
                  <a:pt x="674353" y="-20976"/>
                  <a:pt x="878839" y="29071"/>
                  <a:pt x="1021893" y="0"/>
                </a:cubicBezTo>
                <a:cubicBezTo>
                  <a:pt x="1164947" y="-29071"/>
                  <a:pt x="1379715" y="36868"/>
                  <a:pt x="1630680" y="0"/>
                </a:cubicBezTo>
                <a:cubicBezTo>
                  <a:pt x="1679018" y="194260"/>
                  <a:pt x="1601798" y="244940"/>
                  <a:pt x="1630680" y="464515"/>
                </a:cubicBezTo>
                <a:cubicBezTo>
                  <a:pt x="1659562" y="684090"/>
                  <a:pt x="1617940" y="845753"/>
                  <a:pt x="1630680" y="967740"/>
                </a:cubicBezTo>
                <a:cubicBezTo>
                  <a:pt x="1474155" y="994454"/>
                  <a:pt x="1343668" y="909192"/>
                  <a:pt x="1087120" y="967740"/>
                </a:cubicBezTo>
                <a:cubicBezTo>
                  <a:pt x="830572" y="1026288"/>
                  <a:pt x="670232" y="932231"/>
                  <a:pt x="543560" y="967740"/>
                </a:cubicBezTo>
                <a:cubicBezTo>
                  <a:pt x="416888" y="1003249"/>
                  <a:pt x="225854" y="946975"/>
                  <a:pt x="0" y="967740"/>
                </a:cubicBezTo>
                <a:cubicBezTo>
                  <a:pt x="-14979" y="850924"/>
                  <a:pt x="22743" y="692939"/>
                  <a:pt x="0" y="493547"/>
                </a:cubicBezTo>
                <a:cubicBezTo>
                  <a:pt x="-22743" y="294155"/>
                  <a:pt x="24684" y="147280"/>
                  <a:pt x="0" y="0"/>
                </a:cubicBezTo>
                <a:close/>
              </a:path>
            </a:pathLst>
          </a:custGeom>
          <a:ln w="28575">
            <a:solidFill>
              <a:schemeClr val="tx1"/>
            </a:solidFill>
            <a:extLst>
              <a:ext uri="{C807C97D-BFC1-408E-A445-0C87EB9F89A2}">
                <ask:lineSketchStyleProps xmlns:ask="http://schemas.microsoft.com/office/drawing/2018/sketchyshapes" sd="2829872205">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Checking Minervini Condition for top 10% Stocks</a:t>
            </a:r>
            <a:endParaRPr lang="en-IN" sz="1400">
              <a:effectLst/>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DB7A4B38-01E2-D046-8E75-0C0574B63E2B}"/>
              </a:ext>
            </a:extLst>
          </p:cNvPr>
          <p:cNvSpPr/>
          <p:nvPr/>
        </p:nvSpPr>
        <p:spPr>
          <a:xfrm>
            <a:off x="849351" y="3902397"/>
            <a:ext cx="2749790" cy="967647"/>
          </a:xfrm>
          <a:custGeom>
            <a:avLst/>
            <a:gdLst>
              <a:gd name="connsiteX0" fmla="*/ 0 w 1630680"/>
              <a:gd name="connsiteY0" fmla="*/ 0 h 967740"/>
              <a:gd name="connsiteX1" fmla="*/ 527253 w 1630680"/>
              <a:gd name="connsiteY1" fmla="*/ 0 h 967740"/>
              <a:gd name="connsiteX2" fmla="*/ 1021893 w 1630680"/>
              <a:gd name="connsiteY2" fmla="*/ 0 h 967740"/>
              <a:gd name="connsiteX3" fmla="*/ 1630680 w 1630680"/>
              <a:gd name="connsiteY3" fmla="*/ 0 h 967740"/>
              <a:gd name="connsiteX4" fmla="*/ 1630680 w 1630680"/>
              <a:gd name="connsiteY4" fmla="*/ 483870 h 967740"/>
              <a:gd name="connsiteX5" fmla="*/ 1630680 w 1630680"/>
              <a:gd name="connsiteY5" fmla="*/ 967740 h 967740"/>
              <a:gd name="connsiteX6" fmla="*/ 1070813 w 1630680"/>
              <a:gd name="connsiteY6" fmla="*/ 967740 h 967740"/>
              <a:gd name="connsiteX7" fmla="*/ 576174 w 1630680"/>
              <a:gd name="connsiteY7" fmla="*/ 967740 h 967740"/>
              <a:gd name="connsiteX8" fmla="*/ 0 w 1630680"/>
              <a:gd name="connsiteY8" fmla="*/ 967740 h 967740"/>
              <a:gd name="connsiteX9" fmla="*/ 0 w 1630680"/>
              <a:gd name="connsiteY9" fmla="*/ 464515 h 967740"/>
              <a:gd name="connsiteX10" fmla="*/ 0 w 1630680"/>
              <a:gd name="connsiteY10" fmla="*/ 0 h 96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0680" h="967740" fill="none" extrusionOk="0">
                <a:moveTo>
                  <a:pt x="0" y="0"/>
                </a:moveTo>
                <a:cubicBezTo>
                  <a:pt x="153232" y="-22080"/>
                  <a:pt x="404890" y="12645"/>
                  <a:pt x="527253" y="0"/>
                </a:cubicBezTo>
                <a:cubicBezTo>
                  <a:pt x="649616" y="-12645"/>
                  <a:pt x="908846" y="12323"/>
                  <a:pt x="1021893" y="0"/>
                </a:cubicBezTo>
                <a:cubicBezTo>
                  <a:pt x="1134940" y="-12323"/>
                  <a:pt x="1461731" y="50433"/>
                  <a:pt x="1630680" y="0"/>
                </a:cubicBezTo>
                <a:cubicBezTo>
                  <a:pt x="1664554" y="136089"/>
                  <a:pt x="1622887" y="347228"/>
                  <a:pt x="1630680" y="483870"/>
                </a:cubicBezTo>
                <a:cubicBezTo>
                  <a:pt x="1638473" y="620512"/>
                  <a:pt x="1594259" y="812084"/>
                  <a:pt x="1630680" y="967740"/>
                </a:cubicBezTo>
                <a:cubicBezTo>
                  <a:pt x="1440094" y="1028710"/>
                  <a:pt x="1331562" y="909697"/>
                  <a:pt x="1070813" y="967740"/>
                </a:cubicBezTo>
                <a:cubicBezTo>
                  <a:pt x="810064" y="1025783"/>
                  <a:pt x="693489" y="952134"/>
                  <a:pt x="576174" y="967740"/>
                </a:cubicBezTo>
                <a:cubicBezTo>
                  <a:pt x="458859" y="983346"/>
                  <a:pt x="275649" y="935550"/>
                  <a:pt x="0" y="967740"/>
                </a:cubicBezTo>
                <a:cubicBezTo>
                  <a:pt x="-6512" y="744626"/>
                  <a:pt x="36454" y="707502"/>
                  <a:pt x="0" y="464515"/>
                </a:cubicBezTo>
                <a:cubicBezTo>
                  <a:pt x="-36454" y="221528"/>
                  <a:pt x="1085" y="174866"/>
                  <a:pt x="0" y="0"/>
                </a:cubicBezTo>
                <a:close/>
              </a:path>
              <a:path w="1630680" h="967740" stroke="0" extrusionOk="0">
                <a:moveTo>
                  <a:pt x="0" y="0"/>
                </a:moveTo>
                <a:cubicBezTo>
                  <a:pt x="282287" y="-68078"/>
                  <a:pt x="437108" y="27113"/>
                  <a:pt x="576174" y="0"/>
                </a:cubicBezTo>
                <a:cubicBezTo>
                  <a:pt x="715240" y="-27113"/>
                  <a:pt x="947836" y="40814"/>
                  <a:pt x="1152347" y="0"/>
                </a:cubicBezTo>
                <a:cubicBezTo>
                  <a:pt x="1356858" y="-40814"/>
                  <a:pt x="1431645" y="34175"/>
                  <a:pt x="1630680" y="0"/>
                </a:cubicBezTo>
                <a:cubicBezTo>
                  <a:pt x="1632473" y="118096"/>
                  <a:pt x="1595168" y="286814"/>
                  <a:pt x="1630680" y="483870"/>
                </a:cubicBezTo>
                <a:cubicBezTo>
                  <a:pt x="1666192" y="680926"/>
                  <a:pt x="1589646" y="740391"/>
                  <a:pt x="1630680" y="967740"/>
                </a:cubicBezTo>
                <a:cubicBezTo>
                  <a:pt x="1443777" y="985235"/>
                  <a:pt x="1240540" y="954114"/>
                  <a:pt x="1070813" y="967740"/>
                </a:cubicBezTo>
                <a:cubicBezTo>
                  <a:pt x="901086" y="981366"/>
                  <a:pt x="782049" y="920617"/>
                  <a:pt x="576174" y="967740"/>
                </a:cubicBezTo>
                <a:cubicBezTo>
                  <a:pt x="370299" y="1014863"/>
                  <a:pt x="273236" y="948063"/>
                  <a:pt x="0" y="967740"/>
                </a:cubicBezTo>
                <a:cubicBezTo>
                  <a:pt x="-828" y="751598"/>
                  <a:pt x="46820" y="693642"/>
                  <a:pt x="0" y="464515"/>
                </a:cubicBezTo>
                <a:cubicBezTo>
                  <a:pt x="-46820" y="235389"/>
                  <a:pt x="18682" y="154873"/>
                  <a:pt x="0" y="0"/>
                </a:cubicBezTo>
                <a:close/>
              </a:path>
            </a:pathLst>
          </a:custGeom>
          <a:ln w="28575">
            <a:solidFill>
              <a:schemeClr val="tx1"/>
            </a:solidFill>
            <a:extLst>
              <a:ext uri="{C807C97D-BFC1-408E-A445-0C87EB9F89A2}">
                <ask:lineSketchStyleProps xmlns:ask="http://schemas.microsoft.com/office/drawing/2018/sketchyshapes" sd="2414413127">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Selecting Top 50 Companies from above List</a:t>
            </a:r>
            <a:endParaRPr lang="en-IN" sz="1400">
              <a:effectLst/>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0E42B38F-4FB6-6B4E-B2AD-B8E190056CF6}"/>
              </a:ext>
            </a:extLst>
          </p:cNvPr>
          <p:cNvSpPr/>
          <p:nvPr/>
        </p:nvSpPr>
        <p:spPr>
          <a:xfrm>
            <a:off x="4452618" y="3883149"/>
            <a:ext cx="3109576" cy="906693"/>
          </a:xfrm>
          <a:custGeom>
            <a:avLst/>
            <a:gdLst>
              <a:gd name="connsiteX0" fmla="*/ 0 w 1844040"/>
              <a:gd name="connsiteY0" fmla="*/ 0 h 906780"/>
              <a:gd name="connsiteX1" fmla="*/ 424129 w 1844040"/>
              <a:gd name="connsiteY1" fmla="*/ 0 h 906780"/>
              <a:gd name="connsiteX2" fmla="*/ 866699 w 1844040"/>
              <a:gd name="connsiteY2" fmla="*/ 0 h 906780"/>
              <a:gd name="connsiteX3" fmla="*/ 1346149 w 1844040"/>
              <a:gd name="connsiteY3" fmla="*/ 0 h 906780"/>
              <a:gd name="connsiteX4" fmla="*/ 1844040 w 1844040"/>
              <a:gd name="connsiteY4" fmla="*/ 0 h 906780"/>
              <a:gd name="connsiteX5" fmla="*/ 1844040 w 1844040"/>
              <a:gd name="connsiteY5" fmla="*/ 426187 h 906780"/>
              <a:gd name="connsiteX6" fmla="*/ 1844040 w 1844040"/>
              <a:gd name="connsiteY6" fmla="*/ 906780 h 906780"/>
              <a:gd name="connsiteX7" fmla="*/ 1419911 w 1844040"/>
              <a:gd name="connsiteY7" fmla="*/ 906780 h 906780"/>
              <a:gd name="connsiteX8" fmla="*/ 1014222 w 1844040"/>
              <a:gd name="connsiteY8" fmla="*/ 906780 h 906780"/>
              <a:gd name="connsiteX9" fmla="*/ 590093 w 1844040"/>
              <a:gd name="connsiteY9" fmla="*/ 906780 h 906780"/>
              <a:gd name="connsiteX10" fmla="*/ 0 w 1844040"/>
              <a:gd name="connsiteY10" fmla="*/ 906780 h 906780"/>
              <a:gd name="connsiteX11" fmla="*/ 0 w 1844040"/>
              <a:gd name="connsiteY11" fmla="*/ 462458 h 906780"/>
              <a:gd name="connsiteX12" fmla="*/ 0 w 1844040"/>
              <a:gd name="connsiteY12" fmla="*/ 0 h 90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4040" h="906780" fill="none" extrusionOk="0">
                <a:moveTo>
                  <a:pt x="0" y="0"/>
                </a:moveTo>
                <a:cubicBezTo>
                  <a:pt x="110889" y="-8575"/>
                  <a:pt x="232687" y="38136"/>
                  <a:pt x="424129" y="0"/>
                </a:cubicBezTo>
                <a:cubicBezTo>
                  <a:pt x="615571" y="-38136"/>
                  <a:pt x="659994" y="23086"/>
                  <a:pt x="866699" y="0"/>
                </a:cubicBezTo>
                <a:cubicBezTo>
                  <a:pt x="1073404" y="-23086"/>
                  <a:pt x="1226199" y="20225"/>
                  <a:pt x="1346149" y="0"/>
                </a:cubicBezTo>
                <a:cubicBezTo>
                  <a:pt x="1466099" y="-20225"/>
                  <a:pt x="1731201" y="57689"/>
                  <a:pt x="1844040" y="0"/>
                </a:cubicBezTo>
                <a:cubicBezTo>
                  <a:pt x="1846761" y="156285"/>
                  <a:pt x="1825302" y="292311"/>
                  <a:pt x="1844040" y="426187"/>
                </a:cubicBezTo>
                <a:cubicBezTo>
                  <a:pt x="1862778" y="560063"/>
                  <a:pt x="1832701" y="703223"/>
                  <a:pt x="1844040" y="906780"/>
                </a:cubicBezTo>
                <a:cubicBezTo>
                  <a:pt x="1652501" y="943867"/>
                  <a:pt x="1526333" y="879830"/>
                  <a:pt x="1419911" y="906780"/>
                </a:cubicBezTo>
                <a:cubicBezTo>
                  <a:pt x="1313489" y="933730"/>
                  <a:pt x="1138514" y="860743"/>
                  <a:pt x="1014222" y="906780"/>
                </a:cubicBezTo>
                <a:cubicBezTo>
                  <a:pt x="889930" y="952817"/>
                  <a:pt x="741329" y="899311"/>
                  <a:pt x="590093" y="906780"/>
                </a:cubicBezTo>
                <a:cubicBezTo>
                  <a:pt x="438857" y="914249"/>
                  <a:pt x="187715" y="850764"/>
                  <a:pt x="0" y="906780"/>
                </a:cubicBezTo>
                <a:cubicBezTo>
                  <a:pt x="-27487" y="761051"/>
                  <a:pt x="23421" y="662023"/>
                  <a:pt x="0" y="462458"/>
                </a:cubicBezTo>
                <a:cubicBezTo>
                  <a:pt x="-23421" y="262893"/>
                  <a:pt x="6517" y="185634"/>
                  <a:pt x="0" y="0"/>
                </a:cubicBezTo>
                <a:close/>
              </a:path>
              <a:path w="1844040" h="906780" stroke="0" extrusionOk="0">
                <a:moveTo>
                  <a:pt x="0" y="0"/>
                </a:moveTo>
                <a:cubicBezTo>
                  <a:pt x="130572" y="-24857"/>
                  <a:pt x="320520" y="20567"/>
                  <a:pt x="405689" y="0"/>
                </a:cubicBezTo>
                <a:cubicBezTo>
                  <a:pt x="490858" y="-20567"/>
                  <a:pt x="697374" y="37188"/>
                  <a:pt x="903580" y="0"/>
                </a:cubicBezTo>
                <a:cubicBezTo>
                  <a:pt x="1109786" y="-37188"/>
                  <a:pt x="1183769" y="24174"/>
                  <a:pt x="1346149" y="0"/>
                </a:cubicBezTo>
                <a:cubicBezTo>
                  <a:pt x="1508529" y="-24174"/>
                  <a:pt x="1634634" y="3194"/>
                  <a:pt x="1844040" y="0"/>
                </a:cubicBezTo>
                <a:cubicBezTo>
                  <a:pt x="1863850" y="160323"/>
                  <a:pt x="1789174" y="310323"/>
                  <a:pt x="1844040" y="462458"/>
                </a:cubicBezTo>
                <a:cubicBezTo>
                  <a:pt x="1898906" y="614593"/>
                  <a:pt x="1817175" y="799458"/>
                  <a:pt x="1844040" y="906780"/>
                </a:cubicBezTo>
                <a:cubicBezTo>
                  <a:pt x="1619990" y="915753"/>
                  <a:pt x="1455455" y="856718"/>
                  <a:pt x="1346149" y="906780"/>
                </a:cubicBezTo>
                <a:cubicBezTo>
                  <a:pt x="1236843" y="956842"/>
                  <a:pt x="1033080" y="901056"/>
                  <a:pt x="885139" y="906780"/>
                </a:cubicBezTo>
                <a:cubicBezTo>
                  <a:pt x="737198" y="912504"/>
                  <a:pt x="179521" y="802694"/>
                  <a:pt x="0" y="906780"/>
                </a:cubicBezTo>
                <a:cubicBezTo>
                  <a:pt x="-37110" y="777905"/>
                  <a:pt x="40650" y="594715"/>
                  <a:pt x="0" y="462458"/>
                </a:cubicBezTo>
                <a:cubicBezTo>
                  <a:pt x="-40650" y="330201"/>
                  <a:pt x="23228" y="97046"/>
                  <a:pt x="0" y="0"/>
                </a:cubicBezTo>
                <a:close/>
              </a:path>
            </a:pathLst>
          </a:custGeom>
          <a:ln w="28575">
            <a:solidFill>
              <a:schemeClr val="tx1"/>
            </a:solidFill>
            <a:extLst>
              <a:ext uri="{C807C97D-BFC1-408E-A445-0C87EB9F89A2}">
                <ask:lineSketchStyleProps xmlns:ask="http://schemas.microsoft.com/office/drawing/2018/sketchyshapes" sd="681757032">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Check some short-term conditions among 50 companies </a:t>
            </a:r>
            <a:endParaRPr lang="en-IN" sz="1400">
              <a:effectLst/>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C2188F80-F5C8-E745-8116-18221F8CD337}"/>
              </a:ext>
            </a:extLst>
          </p:cNvPr>
          <p:cNvSpPr/>
          <p:nvPr/>
        </p:nvSpPr>
        <p:spPr>
          <a:xfrm>
            <a:off x="4712313" y="5577032"/>
            <a:ext cx="2518499" cy="655257"/>
          </a:xfrm>
          <a:custGeom>
            <a:avLst/>
            <a:gdLst>
              <a:gd name="connsiteX0" fmla="*/ 0 w 1493520"/>
              <a:gd name="connsiteY0" fmla="*/ 0 h 655320"/>
              <a:gd name="connsiteX1" fmla="*/ 453034 w 1493520"/>
              <a:gd name="connsiteY1" fmla="*/ 0 h 655320"/>
              <a:gd name="connsiteX2" fmla="*/ 965810 w 1493520"/>
              <a:gd name="connsiteY2" fmla="*/ 0 h 655320"/>
              <a:gd name="connsiteX3" fmla="*/ 1493520 w 1493520"/>
              <a:gd name="connsiteY3" fmla="*/ 0 h 655320"/>
              <a:gd name="connsiteX4" fmla="*/ 1493520 w 1493520"/>
              <a:gd name="connsiteY4" fmla="*/ 340766 h 655320"/>
              <a:gd name="connsiteX5" fmla="*/ 1493520 w 1493520"/>
              <a:gd name="connsiteY5" fmla="*/ 655320 h 655320"/>
              <a:gd name="connsiteX6" fmla="*/ 1040486 w 1493520"/>
              <a:gd name="connsiteY6" fmla="*/ 655320 h 655320"/>
              <a:gd name="connsiteX7" fmla="*/ 557581 w 1493520"/>
              <a:gd name="connsiteY7" fmla="*/ 655320 h 655320"/>
              <a:gd name="connsiteX8" fmla="*/ 0 w 1493520"/>
              <a:gd name="connsiteY8" fmla="*/ 655320 h 655320"/>
              <a:gd name="connsiteX9" fmla="*/ 0 w 1493520"/>
              <a:gd name="connsiteY9" fmla="*/ 314554 h 655320"/>
              <a:gd name="connsiteX10" fmla="*/ 0 w 1493520"/>
              <a:gd name="connsiteY10" fmla="*/ 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3520" h="655320" fill="none" extrusionOk="0">
                <a:moveTo>
                  <a:pt x="0" y="0"/>
                </a:moveTo>
                <a:cubicBezTo>
                  <a:pt x="225707" y="-41582"/>
                  <a:pt x="248059" y="23570"/>
                  <a:pt x="453034" y="0"/>
                </a:cubicBezTo>
                <a:cubicBezTo>
                  <a:pt x="658009" y="-23570"/>
                  <a:pt x="758869" y="46145"/>
                  <a:pt x="965810" y="0"/>
                </a:cubicBezTo>
                <a:cubicBezTo>
                  <a:pt x="1172751" y="-46145"/>
                  <a:pt x="1291257" y="17165"/>
                  <a:pt x="1493520" y="0"/>
                </a:cubicBezTo>
                <a:cubicBezTo>
                  <a:pt x="1526304" y="82586"/>
                  <a:pt x="1484640" y="187845"/>
                  <a:pt x="1493520" y="340766"/>
                </a:cubicBezTo>
                <a:cubicBezTo>
                  <a:pt x="1502400" y="493687"/>
                  <a:pt x="1483887" y="519007"/>
                  <a:pt x="1493520" y="655320"/>
                </a:cubicBezTo>
                <a:cubicBezTo>
                  <a:pt x="1276294" y="677080"/>
                  <a:pt x="1255425" y="645316"/>
                  <a:pt x="1040486" y="655320"/>
                </a:cubicBezTo>
                <a:cubicBezTo>
                  <a:pt x="825547" y="665324"/>
                  <a:pt x="760845" y="622364"/>
                  <a:pt x="557581" y="655320"/>
                </a:cubicBezTo>
                <a:cubicBezTo>
                  <a:pt x="354317" y="688276"/>
                  <a:pt x="142732" y="632464"/>
                  <a:pt x="0" y="655320"/>
                </a:cubicBezTo>
                <a:cubicBezTo>
                  <a:pt x="-3915" y="557898"/>
                  <a:pt x="1235" y="445847"/>
                  <a:pt x="0" y="314554"/>
                </a:cubicBezTo>
                <a:cubicBezTo>
                  <a:pt x="-1235" y="183261"/>
                  <a:pt x="21738" y="140959"/>
                  <a:pt x="0" y="0"/>
                </a:cubicBezTo>
                <a:close/>
              </a:path>
              <a:path w="1493520" h="655320" stroke="0" extrusionOk="0">
                <a:moveTo>
                  <a:pt x="0" y="0"/>
                </a:moveTo>
                <a:cubicBezTo>
                  <a:pt x="162933" y="-43010"/>
                  <a:pt x="404790" y="48602"/>
                  <a:pt x="512775" y="0"/>
                </a:cubicBezTo>
                <a:cubicBezTo>
                  <a:pt x="620761" y="-48602"/>
                  <a:pt x="910485" y="52531"/>
                  <a:pt x="1025550" y="0"/>
                </a:cubicBezTo>
                <a:cubicBezTo>
                  <a:pt x="1140615" y="-52531"/>
                  <a:pt x="1316316" y="15569"/>
                  <a:pt x="1493520" y="0"/>
                </a:cubicBezTo>
                <a:cubicBezTo>
                  <a:pt x="1506111" y="162384"/>
                  <a:pt x="1460421" y="181446"/>
                  <a:pt x="1493520" y="327660"/>
                </a:cubicBezTo>
                <a:cubicBezTo>
                  <a:pt x="1526619" y="473874"/>
                  <a:pt x="1483880" y="579075"/>
                  <a:pt x="1493520" y="655320"/>
                </a:cubicBezTo>
                <a:cubicBezTo>
                  <a:pt x="1277154" y="699325"/>
                  <a:pt x="1226121" y="650935"/>
                  <a:pt x="1040486" y="655320"/>
                </a:cubicBezTo>
                <a:cubicBezTo>
                  <a:pt x="854851" y="659705"/>
                  <a:pt x="797678" y="642815"/>
                  <a:pt x="587451" y="655320"/>
                </a:cubicBezTo>
                <a:cubicBezTo>
                  <a:pt x="377224" y="667825"/>
                  <a:pt x="241104" y="647937"/>
                  <a:pt x="0" y="655320"/>
                </a:cubicBezTo>
                <a:cubicBezTo>
                  <a:pt x="-21984" y="494710"/>
                  <a:pt x="8329" y="477053"/>
                  <a:pt x="0" y="314554"/>
                </a:cubicBezTo>
                <a:cubicBezTo>
                  <a:pt x="-8329" y="152055"/>
                  <a:pt x="10468" y="101754"/>
                  <a:pt x="0" y="0"/>
                </a:cubicBezTo>
                <a:close/>
              </a:path>
            </a:pathLst>
          </a:custGeom>
          <a:ln w="28575">
            <a:solidFill>
              <a:schemeClr val="tx1"/>
            </a:solidFill>
            <a:extLst>
              <a:ext uri="{C807C97D-BFC1-408E-A445-0C87EB9F89A2}">
                <ask:lineSketchStyleProps xmlns:ask="http://schemas.microsoft.com/office/drawing/2018/sketchyshapes" sd="4231942334">
                  <a:prstGeom prst="rect">
                    <a:avLst/>
                  </a:prstGeom>
                  <ask:type>
                    <ask:lineSketchScribble/>
                  </ask:type>
                </ask:lineSketchStyleProps>
              </a:ext>
            </a:extLst>
          </a:ln>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a:effectLst/>
                <a:ea typeface="Calibri" panose="020F0502020204030204" pitchFamily="34" charset="0"/>
                <a:cs typeface="Times New Roman" panose="02020603050405020304" pitchFamily="18" charset="0"/>
              </a:rPr>
              <a:t>Predict Price for Next week</a:t>
            </a:r>
            <a:endParaRPr lang="en-IN" sz="1400">
              <a:effectLst/>
              <a:ea typeface="Calibri" panose="020F0502020204030204" pitchFamily="34"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AD2A08C6-0A28-A84F-9351-DEC78A336A07}"/>
              </a:ext>
            </a:extLst>
          </p:cNvPr>
          <p:cNvCxnSpPr/>
          <p:nvPr/>
        </p:nvCxnSpPr>
        <p:spPr>
          <a:xfrm>
            <a:off x="3738457" y="937500"/>
            <a:ext cx="1272099" cy="761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18" name="Straight Arrow Connector 17">
            <a:extLst>
              <a:ext uri="{FF2B5EF4-FFF2-40B4-BE49-F238E27FC236}">
                <a16:creationId xmlns:a16="http://schemas.microsoft.com/office/drawing/2014/main" id="{85C20847-EBBD-1C4B-A806-87A089827312}"/>
              </a:ext>
            </a:extLst>
          </p:cNvPr>
          <p:cNvCxnSpPr/>
          <p:nvPr/>
        </p:nvCxnSpPr>
        <p:spPr>
          <a:xfrm>
            <a:off x="7844883" y="966372"/>
            <a:ext cx="899464" cy="761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19" name="Straight Arrow Connector 18">
            <a:extLst>
              <a:ext uri="{FF2B5EF4-FFF2-40B4-BE49-F238E27FC236}">
                <a16:creationId xmlns:a16="http://schemas.microsoft.com/office/drawing/2014/main" id="{68A7E752-8DE2-F547-961C-1641210EDD6E}"/>
              </a:ext>
            </a:extLst>
          </p:cNvPr>
          <p:cNvCxnSpPr/>
          <p:nvPr/>
        </p:nvCxnSpPr>
        <p:spPr>
          <a:xfrm>
            <a:off x="9677963" y="1400069"/>
            <a:ext cx="25699" cy="800023"/>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0" name="Straight Arrow Connector 19">
            <a:extLst>
              <a:ext uri="{FF2B5EF4-FFF2-40B4-BE49-F238E27FC236}">
                <a16:creationId xmlns:a16="http://schemas.microsoft.com/office/drawing/2014/main" id="{8EF0E85D-B900-D745-9D89-60FFFF7DC708}"/>
              </a:ext>
            </a:extLst>
          </p:cNvPr>
          <p:cNvCxnSpPr/>
          <p:nvPr/>
        </p:nvCxnSpPr>
        <p:spPr>
          <a:xfrm flipH="1">
            <a:off x="7405972" y="2650431"/>
            <a:ext cx="681023" cy="0"/>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1" name="Straight Arrow Connector 20">
            <a:extLst>
              <a:ext uri="{FF2B5EF4-FFF2-40B4-BE49-F238E27FC236}">
                <a16:creationId xmlns:a16="http://schemas.microsoft.com/office/drawing/2014/main" id="{F7B9FE4F-5DDB-4C47-944B-A5BE56BC5456}"/>
              </a:ext>
            </a:extLst>
          </p:cNvPr>
          <p:cNvCxnSpPr/>
          <p:nvPr/>
        </p:nvCxnSpPr>
        <p:spPr>
          <a:xfrm flipH="1" flipV="1">
            <a:off x="3770243" y="2698553"/>
            <a:ext cx="848066" cy="761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2" name="Straight Arrow Connector 21">
            <a:extLst>
              <a:ext uri="{FF2B5EF4-FFF2-40B4-BE49-F238E27FC236}">
                <a16:creationId xmlns:a16="http://schemas.microsoft.com/office/drawing/2014/main" id="{ED8B8ED9-F42C-6D43-BD67-FAFCF3B4FF9B}"/>
              </a:ext>
            </a:extLst>
          </p:cNvPr>
          <p:cNvCxnSpPr/>
          <p:nvPr/>
        </p:nvCxnSpPr>
        <p:spPr>
          <a:xfrm>
            <a:off x="2162705" y="3199821"/>
            <a:ext cx="0" cy="685734"/>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3" name="Straight Arrow Connector 22">
            <a:extLst>
              <a:ext uri="{FF2B5EF4-FFF2-40B4-BE49-F238E27FC236}">
                <a16:creationId xmlns:a16="http://schemas.microsoft.com/office/drawing/2014/main" id="{D5CBF336-0493-8B47-A7C3-C96CC3F14847}"/>
              </a:ext>
            </a:extLst>
          </p:cNvPr>
          <p:cNvCxnSpPr/>
          <p:nvPr/>
        </p:nvCxnSpPr>
        <p:spPr>
          <a:xfrm>
            <a:off x="3592379" y="4344516"/>
            <a:ext cx="860916" cy="761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4" name="Straight Arrow Connector 23">
            <a:extLst>
              <a:ext uri="{FF2B5EF4-FFF2-40B4-BE49-F238E27FC236}">
                <a16:creationId xmlns:a16="http://schemas.microsoft.com/office/drawing/2014/main" id="{06AC0B5F-A5CE-B64B-9E89-E624F2215D44}"/>
              </a:ext>
            </a:extLst>
          </p:cNvPr>
          <p:cNvCxnSpPr/>
          <p:nvPr/>
        </p:nvCxnSpPr>
        <p:spPr>
          <a:xfrm>
            <a:off x="7601419" y="4306018"/>
            <a:ext cx="526829" cy="761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5" name="Straight Arrow Connector 24">
            <a:extLst>
              <a:ext uri="{FF2B5EF4-FFF2-40B4-BE49-F238E27FC236}">
                <a16:creationId xmlns:a16="http://schemas.microsoft.com/office/drawing/2014/main" id="{838E2193-0333-AA4C-A769-86758A49D34F}"/>
              </a:ext>
            </a:extLst>
          </p:cNvPr>
          <p:cNvCxnSpPr/>
          <p:nvPr/>
        </p:nvCxnSpPr>
        <p:spPr>
          <a:xfrm flipH="1">
            <a:off x="9612701" y="4884080"/>
            <a:ext cx="12849" cy="640019"/>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6" name="Straight Arrow Connector 25">
            <a:extLst>
              <a:ext uri="{FF2B5EF4-FFF2-40B4-BE49-F238E27FC236}">
                <a16:creationId xmlns:a16="http://schemas.microsoft.com/office/drawing/2014/main" id="{5F96B204-5ADC-CD46-B281-066B9B9095A9}"/>
              </a:ext>
            </a:extLst>
          </p:cNvPr>
          <p:cNvCxnSpPr/>
          <p:nvPr/>
        </p:nvCxnSpPr>
        <p:spPr>
          <a:xfrm flipH="1">
            <a:off x="7211201" y="5903458"/>
            <a:ext cx="1053658" cy="0"/>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cxnSp>
        <p:nvCxnSpPr>
          <p:cNvPr id="27" name="Straight Arrow Connector 26">
            <a:extLst>
              <a:ext uri="{FF2B5EF4-FFF2-40B4-BE49-F238E27FC236}">
                <a16:creationId xmlns:a16="http://schemas.microsoft.com/office/drawing/2014/main" id="{60C3C80A-12E4-2E4F-8170-A21AE1CD789D}"/>
              </a:ext>
            </a:extLst>
          </p:cNvPr>
          <p:cNvCxnSpPr/>
          <p:nvPr/>
        </p:nvCxnSpPr>
        <p:spPr>
          <a:xfrm flipH="1">
            <a:off x="3543010" y="5893834"/>
            <a:ext cx="1182153" cy="0"/>
          </a:xfrm>
          <a:prstGeom prst="straightConnector1">
            <a:avLst/>
          </a:prstGeom>
          <a:ln w="28575">
            <a:solidFill>
              <a:schemeClr val="tx1"/>
            </a:solidFill>
            <a:tailEnd type="triangle"/>
          </a:ln>
        </p:spPr>
        <p:style>
          <a:lnRef idx="1">
            <a:schemeClr val="accent4"/>
          </a:lnRef>
          <a:fillRef idx="2">
            <a:schemeClr val="accent4"/>
          </a:fillRef>
          <a:effectRef idx="1">
            <a:schemeClr val="accent4"/>
          </a:effectRef>
          <a:fontRef idx="minor">
            <a:schemeClr val="dk1"/>
          </a:fontRef>
        </p:style>
      </p:cxnSp>
    </p:spTree>
    <p:extLst>
      <p:ext uri="{BB962C8B-B14F-4D97-AF65-F5344CB8AC3E}">
        <p14:creationId xmlns:p14="http://schemas.microsoft.com/office/powerpoint/2010/main" val="4113313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right)">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right)">
                                      <p:cBhvr>
                                        <p:cTn id="44" dur="500"/>
                                        <p:tgtEl>
                                          <p:spTgt spid="13"/>
                                        </p:tgtEl>
                                      </p:cBhvr>
                                    </p:animEffect>
                                  </p:childTnLst>
                                </p:cTn>
                              </p:par>
                              <p:par>
                                <p:cTn id="45" presetID="22" presetClass="entr" presetSubtype="2"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wipe(left)">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up)">
                                      <p:cBhvr>
                                        <p:cTn id="76" dur="500"/>
                                        <p:tgtEl>
                                          <p:spTgt spid="25"/>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up)">
                                      <p:cBhvr>
                                        <p:cTn id="79" dur="5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right)">
                                      <p:cBhvr>
                                        <p:cTn id="84" dur="500"/>
                                        <p:tgtEl>
                                          <p:spTgt spid="26"/>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righ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right)">
                                      <p:cBhvr>
                                        <p:cTn id="92" dur="500"/>
                                        <p:tgtEl>
                                          <p:spTgt spid="10"/>
                                        </p:tgtEl>
                                      </p:cBhvr>
                                    </p:animEffect>
                                  </p:childTnLst>
                                </p:cTn>
                              </p:par>
                              <p:par>
                                <p:cTn id="93" presetID="22" presetClass="entr" presetSubtype="2"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right)">
                                      <p:cBhvr>
                                        <p:cTn id="9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c 72">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42E809-3380-FA42-9CA8-A6AB0295C1B9}"/>
              </a:ext>
            </a:extLst>
          </p:cNvPr>
          <p:cNvSpPr>
            <a:spLocks noGrp="1"/>
          </p:cNvSpPr>
          <p:nvPr>
            <p:ph type="title"/>
          </p:nvPr>
        </p:nvSpPr>
        <p:spPr>
          <a:xfrm>
            <a:off x="892818" y="1370171"/>
            <a:ext cx="5085580" cy="2387600"/>
          </a:xfrm>
        </p:spPr>
        <p:txBody>
          <a:bodyPr vert="horz" lIns="91440" tIns="45720" rIns="91440" bIns="45720" rtlCol="0" anchor="b">
            <a:normAutofit/>
          </a:bodyPr>
          <a:lstStyle/>
          <a:p>
            <a:r>
              <a:rPr lang="en-US" sz="5100" dirty="0">
                <a:solidFill>
                  <a:schemeClr val="bg1"/>
                </a:solidFill>
                <a:latin typeface="Chalkboard SE" panose="03050602040202020205" pitchFamily="66" charset="77"/>
              </a:rPr>
              <a:t>Selection of Top 10 Company Stocks</a:t>
            </a:r>
          </a:p>
        </p:txBody>
      </p:sp>
      <p:sp>
        <p:nvSpPr>
          <p:cNvPr id="75" name="Oval 7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competition clipart png - Clip Art Library">
            <a:extLst>
              <a:ext uri="{FF2B5EF4-FFF2-40B4-BE49-F238E27FC236}">
                <a16:creationId xmlns:a16="http://schemas.microsoft.com/office/drawing/2014/main" id="{017CEAAB-DD40-0A48-80C4-109808DC56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
          <a:stretch/>
        </p:blipFill>
        <p:spPr bwMode="auto">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700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812110C-454D-45D4-A43C-D268FC30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A63FC5-0788-0742-9CE1-0E0576A484B7}"/>
              </a:ext>
            </a:extLst>
          </p:cNvPr>
          <p:cNvSpPr>
            <a:spLocks noGrp="1"/>
          </p:cNvSpPr>
          <p:nvPr>
            <p:ph type="title"/>
          </p:nvPr>
        </p:nvSpPr>
        <p:spPr>
          <a:xfrm>
            <a:off x="1655064" y="365760"/>
            <a:ext cx="9363456" cy="1188720"/>
          </a:xfrm>
        </p:spPr>
        <p:txBody>
          <a:bodyPr vert="horz" lIns="91440" tIns="45720" rIns="91440" bIns="45720" rtlCol="0">
            <a:normAutofit fontScale="90000"/>
          </a:bodyPr>
          <a:lstStyle/>
          <a:p>
            <a:r>
              <a:rPr lang="en-US" kern="1200">
                <a:latin typeface="Chalkboard SE" panose="03050602040202020205" pitchFamily="66" charset="77"/>
              </a:rPr>
              <a:t>Calculating Return </a:t>
            </a:r>
            <a:r>
              <a:rPr lang="en-US" kern="1200" err="1">
                <a:latin typeface="Chalkboard SE" panose="03050602040202020205" pitchFamily="66" charset="77"/>
              </a:rPr>
              <a:t>w.r.t</a:t>
            </a:r>
            <a:r>
              <a:rPr lang="en-US" kern="1200">
                <a:latin typeface="Chalkboard SE" panose="03050602040202020205" pitchFamily="66" charset="77"/>
              </a:rPr>
              <a:t> market index</a:t>
            </a:r>
          </a:p>
        </p:txBody>
      </p:sp>
      <p:sp>
        <p:nvSpPr>
          <p:cNvPr id="19" name="Freeform: Shape 18">
            <a:extLst>
              <a:ext uri="{FF2B5EF4-FFF2-40B4-BE49-F238E27FC236}">
                <a16:creationId xmlns:a16="http://schemas.microsoft.com/office/drawing/2014/main" id="{A3663F10-4AEF-432D-B195-513FD3539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8AEFC5D-4625-4A90-904B-81C44B4AF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Bent Up Arrow 4">
            <a:extLst>
              <a:ext uri="{FF2B5EF4-FFF2-40B4-BE49-F238E27FC236}">
                <a16:creationId xmlns:a16="http://schemas.microsoft.com/office/drawing/2014/main" id="{8BFA9CE9-3912-404F-92A0-B9629589B94B}"/>
              </a:ext>
            </a:extLst>
          </p:cNvPr>
          <p:cNvSpPr/>
          <p:nvPr/>
        </p:nvSpPr>
        <p:spPr>
          <a:xfrm rot="5400000">
            <a:off x="3501476" y="3357116"/>
            <a:ext cx="1044355" cy="1188961"/>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Freeform 6">
            <a:extLst>
              <a:ext uri="{FF2B5EF4-FFF2-40B4-BE49-F238E27FC236}">
                <a16:creationId xmlns:a16="http://schemas.microsoft.com/office/drawing/2014/main" id="{3BB037D4-BE24-EA4B-9891-B199C9660C64}"/>
              </a:ext>
            </a:extLst>
          </p:cNvPr>
          <p:cNvSpPr/>
          <p:nvPr/>
        </p:nvSpPr>
        <p:spPr>
          <a:xfrm>
            <a:off x="3224786" y="2199427"/>
            <a:ext cx="1758079" cy="1230598"/>
          </a:xfrm>
          <a:custGeom>
            <a:avLst/>
            <a:gdLst>
              <a:gd name="connsiteX0" fmla="*/ 0 w 1758079"/>
              <a:gd name="connsiteY0" fmla="*/ 205141 h 1230598"/>
              <a:gd name="connsiteX1" fmla="*/ 205141 w 1758079"/>
              <a:gd name="connsiteY1" fmla="*/ 0 h 1230598"/>
              <a:gd name="connsiteX2" fmla="*/ 1552938 w 1758079"/>
              <a:gd name="connsiteY2" fmla="*/ 0 h 1230598"/>
              <a:gd name="connsiteX3" fmla="*/ 1758079 w 1758079"/>
              <a:gd name="connsiteY3" fmla="*/ 205141 h 1230598"/>
              <a:gd name="connsiteX4" fmla="*/ 1758079 w 1758079"/>
              <a:gd name="connsiteY4" fmla="*/ 1025457 h 1230598"/>
              <a:gd name="connsiteX5" fmla="*/ 1552938 w 1758079"/>
              <a:gd name="connsiteY5" fmla="*/ 1230598 h 1230598"/>
              <a:gd name="connsiteX6" fmla="*/ 205141 w 1758079"/>
              <a:gd name="connsiteY6" fmla="*/ 1230598 h 1230598"/>
              <a:gd name="connsiteX7" fmla="*/ 0 w 1758079"/>
              <a:gd name="connsiteY7" fmla="*/ 1025457 h 1230598"/>
              <a:gd name="connsiteX8" fmla="*/ 0 w 1758079"/>
              <a:gd name="connsiteY8" fmla="*/ 205141 h 12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079" h="1230598">
                <a:moveTo>
                  <a:pt x="0" y="205141"/>
                </a:moveTo>
                <a:cubicBezTo>
                  <a:pt x="0" y="91845"/>
                  <a:pt x="91845" y="0"/>
                  <a:pt x="205141" y="0"/>
                </a:cubicBezTo>
                <a:lnTo>
                  <a:pt x="1552938" y="0"/>
                </a:lnTo>
                <a:cubicBezTo>
                  <a:pt x="1666234" y="0"/>
                  <a:pt x="1758079" y="91845"/>
                  <a:pt x="1758079" y="205141"/>
                </a:cubicBezTo>
                <a:lnTo>
                  <a:pt x="1758079" y="1025457"/>
                </a:lnTo>
                <a:cubicBezTo>
                  <a:pt x="1758079" y="1138753"/>
                  <a:pt x="1666234" y="1230598"/>
                  <a:pt x="1552938" y="1230598"/>
                </a:cubicBezTo>
                <a:lnTo>
                  <a:pt x="205141" y="1230598"/>
                </a:lnTo>
                <a:cubicBezTo>
                  <a:pt x="91845" y="1230598"/>
                  <a:pt x="0" y="1138753"/>
                  <a:pt x="0" y="1025457"/>
                </a:cubicBezTo>
                <a:lnTo>
                  <a:pt x="0" y="20514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51524" tIns="151524" rIns="151524" bIns="151524" numCol="1" spcCol="1270" anchor="ctr" anchorCtr="0">
            <a:noAutofit/>
          </a:bodyPr>
          <a:lstStyle/>
          <a:p>
            <a:pPr marL="0" lvl="0" indent="0" algn="ctr" defTabSz="1066800">
              <a:lnSpc>
                <a:spcPct val="90000"/>
              </a:lnSpc>
              <a:spcBef>
                <a:spcPct val="0"/>
              </a:spcBef>
              <a:spcAft>
                <a:spcPct val="35000"/>
              </a:spcAft>
              <a:buNone/>
            </a:pPr>
            <a:r>
              <a:rPr lang="en-GB" sz="2400" kern="1200">
                <a:latin typeface="Chalkboard SE" panose="03050602040202020205" pitchFamily="66" charset="77"/>
              </a:rPr>
              <a:t>% Change of closing price</a:t>
            </a:r>
          </a:p>
        </p:txBody>
      </p:sp>
      <p:sp>
        <p:nvSpPr>
          <p:cNvPr id="9" name="Rectangle 8">
            <a:extLst>
              <a:ext uri="{FF2B5EF4-FFF2-40B4-BE49-F238E27FC236}">
                <a16:creationId xmlns:a16="http://schemas.microsoft.com/office/drawing/2014/main" id="{C112C6A9-33F5-A94C-91E6-18B056F987DC}"/>
              </a:ext>
            </a:extLst>
          </p:cNvPr>
          <p:cNvSpPr/>
          <p:nvPr/>
        </p:nvSpPr>
        <p:spPr>
          <a:xfrm>
            <a:off x="4982866" y="2316793"/>
            <a:ext cx="1278659" cy="99462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Bent Up Arrow 9">
            <a:extLst>
              <a:ext uri="{FF2B5EF4-FFF2-40B4-BE49-F238E27FC236}">
                <a16:creationId xmlns:a16="http://schemas.microsoft.com/office/drawing/2014/main" id="{026CAD58-2708-EB49-B33A-58879BE29055}"/>
              </a:ext>
            </a:extLst>
          </p:cNvPr>
          <p:cNvSpPr/>
          <p:nvPr/>
        </p:nvSpPr>
        <p:spPr>
          <a:xfrm rot="5400000">
            <a:off x="4959111" y="4739485"/>
            <a:ext cx="1044355" cy="1188961"/>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12719064"/>
              <a:satOff val="34075"/>
              <a:lumOff val="12376"/>
              <a:alphaOff val="0"/>
            </a:schemeClr>
          </a:fillRef>
          <a:effectRef idx="0">
            <a:schemeClr val="accent1">
              <a:tint val="50000"/>
              <a:hueOff val="-12719064"/>
              <a:satOff val="34075"/>
              <a:lumOff val="12376"/>
              <a:alphaOff val="0"/>
            </a:schemeClr>
          </a:effectRef>
          <a:fontRef idx="minor">
            <a:schemeClr val="lt1">
              <a:hueOff val="0"/>
              <a:satOff val="0"/>
              <a:lumOff val="0"/>
              <a:alphaOff val="0"/>
            </a:schemeClr>
          </a:fontRef>
        </p:style>
      </p:sp>
      <p:sp>
        <p:nvSpPr>
          <p:cNvPr id="13" name="Freeform 12">
            <a:extLst>
              <a:ext uri="{FF2B5EF4-FFF2-40B4-BE49-F238E27FC236}">
                <a16:creationId xmlns:a16="http://schemas.microsoft.com/office/drawing/2014/main" id="{092FE731-C1EA-F946-A1C1-F9A1A943968B}"/>
              </a:ext>
            </a:extLst>
          </p:cNvPr>
          <p:cNvSpPr/>
          <p:nvPr/>
        </p:nvSpPr>
        <p:spPr>
          <a:xfrm>
            <a:off x="4682421" y="3581796"/>
            <a:ext cx="1758079" cy="1230598"/>
          </a:xfrm>
          <a:custGeom>
            <a:avLst/>
            <a:gdLst>
              <a:gd name="connsiteX0" fmla="*/ 0 w 1758079"/>
              <a:gd name="connsiteY0" fmla="*/ 205141 h 1230598"/>
              <a:gd name="connsiteX1" fmla="*/ 205141 w 1758079"/>
              <a:gd name="connsiteY1" fmla="*/ 0 h 1230598"/>
              <a:gd name="connsiteX2" fmla="*/ 1552938 w 1758079"/>
              <a:gd name="connsiteY2" fmla="*/ 0 h 1230598"/>
              <a:gd name="connsiteX3" fmla="*/ 1758079 w 1758079"/>
              <a:gd name="connsiteY3" fmla="*/ 205141 h 1230598"/>
              <a:gd name="connsiteX4" fmla="*/ 1758079 w 1758079"/>
              <a:gd name="connsiteY4" fmla="*/ 1025457 h 1230598"/>
              <a:gd name="connsiteX5" fmla="*/ 1552938 w 1758079"/>
              <a:gd name="connsiteY5" fmla="*/ 1230598 h 1230598"/>
              <a:gd name="connsiteX6" fmla="*/ 205141 w 1758079"/>
              <a:gd name="connsiteY6" fmla="*/ 1230598 h 1230598"/>
              <a:gd name="connsiteX7" fmla="*/ 0 w 1758079"/>
              <a:gd name="connsiteY7" fmla="*/ 1025457 h 1230598"/>
              <a:gd name="connsiteX8" fmla="*/ 0 w 1758079"/>
              <a:gd name="connsiteY8" fmla="*/ 205141 h 12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8079" h="1230598">
                <a:moveTo>
                  <a:pt x="0" y="205141"/>
                </a:moveTo>
                <a:cubicBezTo>
                  <a:pt x="0" y="91845"/>
                  <a:pt x="91845" y="0"/>
                  <a:pt x="205141" y="0"/>
                </a:cubicBezTo>
                <a:lnTo>
                  <a:pt x="1552938" y="0"/>
                </a:lnTo>
                <a:cubicBezTo>
                  <a:pt x="1666234" y="0"/>
                  <a:pt x="1758079" y="91845"/>
                  <a:pt x="1758079" y="205141"/>
                </a:cubicBezTo>
                <a:lnTo>
                  <a:pt x="1758079" y="1025457"/>
                </a:lnTo>
                <a:cubicBezTo>
                  <a:pt x="1758079" y="1138753"/>
                  <a:pt x="1666234" y="1230598"/>
                  <a:pt x="1552938" y="1230598"/>
                </a:cubicBezTo>
                <a:lnTo>
                  <a:pt x="205141" y="1230598"/>
                </a:lnTo>
                <a:cubicBezTo>
                  <a:pt x="91845" y="1230598"/>
                  <a:pt x="0" y="1138753"/>
                  <a:pt x="0" y="1025457"/>
                </a:cubicBezTo>
                <a:lnTo>
                  <a:pt x="0" y="20514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1524" tIns="151524" rIns="151524" bIns="151524" numCol="1" spcCol="1270" anchor="ctr" anchorCtr="0">
            <a:noAutofit/>
          </a:bodyPr>
          <a:lstStyle/>
          <a:p>
            <a:pPr marL="0" lvl="0" indent="0" algn="ctr" defTabSz="1066800">
              <a:lnSpc>
                <a:spcPct val="90000"/>
              </a:lnSpc>
              <a:spcBef>
                <a:spcPct val="0"/>
              </a:spcBef>
              <a:spcAft>
                <a:spcPct val="35000"/>
              </a:spcAft>
              <a:buNone/>
            </a:pPr>
            <a:r>
              <a:rPr lang="en-GB" sz="2400" kern="1200">
                <a:latin typeface="Chalkboard SE" panose="03050602040202020205" pitchFamily="66" charset="77"/>
              </a:rPr>
              <a:t>Calculate stock return</a:t>
            </a:r>
          </a:p>
        </p:txBody>
      </p:sp>
      <p:sp>
        <p:nvSpPr>
          <p:cNvPr id="14" name="Rectangle 13">
            <a:extLst>
              <a:ext uri="{FF2B5EF4-FFF2-40B4-BE49-F238E27FC236}">
                <a16:creationId xmlns:a16="http://schemas.microsoft.com/office/drawing/2014/main" id="{02A21CE3-ADA8-6D44-9132-B5515A4D162B}"/>
              </a:ext>
            </a:extLst>
          </p:cNvPr>
          <p:cNvSpPr/>
          <p:nvPr/>
        </p:nvSpPr>
        <p:spPr>
          <a:xfrm>
            <a:off x="6440501" y="3699162"/>
            <a:ext cx="1278659" cy="99462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Freeform 14">
            <a:extLst>
              <a:ext uri="{FF2B5EF4-FFF2-40B4-BE49-F238E27FC236}">
                <a16:creationId xmlns:a16="http://schemas.microsoft.com/office/drawing/2014/main" id="{1C173850-0FCD-9949-8877-E6EE3F8DEFE2}"/>
              </a:ext>
            </a:extLst>
          </p:cNvPr>
          <p:cNvSpPr/>
          <p:nvPr/>
        </p:nvSpPr>
        <p:spPr>
          <a:xfrm>
            <a:off x="6140056" y="4964165"/>
            <a:ext cx="3308741" cy="1230598"/>
          </a:xfrm>
          <a:custGeom>
            <a:avLst/>
            <a:gdLst>
              <a:gd name="connsiteX0" fmla="*/ 0 w 3308741"/>
              <a:gd name="connsiteY0" fmla="*/ 205141 h 1230598"/>
              <a:gd name="connsiteX1" fmla="*/ 205141 w 3308741"/>
              <a:gd name="connsiteY1" fmla="*/ 0 h 1230598"/>
              <a:gd name="connsiteX2" fmla="*/ 3103600 w 3308741"/>
              <a:gd name="connsiteY2" fmla="*/ 0 h 1230598"/>
              <a:gd name="connsiteX3" fmla="*/ 3308741 w 3308741"/>
              <a:gd name="connsiteY3" fmla="*/ 205141 h 1230598"/>
              <a:gd name="connsiteX4" fmla="*/ 3308741 w 3308741"/>
              <a:gd name="connsiteY4" fmla="*/ 1025457 h 1230598"/>
              <a:gd name="connsiteX5" fmla="*/ 3103600 w 3308741"/>
              <a:gd name="connsiteY5" fmla="*/ 1230598 h 1230598"/>
              <a:gd name="connsiteX6" fmla="*/ 205141 w 3308741"/>
              <a:gd name="connsiteY6" fmla="*/ 1230598 h 1230598"/>
              <a:gd name="connsiteX7" fmla="*/ 0 w 3308741"/>
              <a:gd name="connsiteY7" fmla="*/ 1025457 h 1230598"/>
              <a:gd name="connsiteX8" fmla="*/ 0 w 3308741"/>
              <a:gd name="connsiteY8" fmla="*/ 205141 h 12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8741" h="1230598">
                <a:moveTo>
                  <a:pt x="0" y="205141"/>
                </a:moveTo>
                <a:cubicBezTo>
                  <a:pt x="0" y="91845"/>
                  <a:pt x="91845" y="0"/>
                  <a:pt x="205141" y="0"/>
                </a:cubicBezTo>
                <a:lnTo>
                  <a:pt x="3103600" y="0"/>
                </a:lnTo>
                <a:cubicBezTo>
                  <a:pt x="3216896" y="0"/>
                  <a:pt x="3308741" y="91845"/>
                  <a:pt x="3308741" y="205141"/>
                </a:cubicBezTo>
                <a:lnTo>
                  <a:pt x="3308741" y="1025457"/>
                </a:lnTo>
                <a:cubicBezTo>
                  <a:pt x="3308741" y="1138753"/>
                  <a:pt x="3216896" y="1230598"/>
                  <a:pt x="3103600" y="1230598"/>
                </a:cubicBezTo>
                <a:lnTo>
                  <a:pt x="205141" y="1230598"/>
                </a:lnTo>
                <a:cubicBezTo>
                  <a:pt x="91845" y="1230598"/>
                  <a:pt x="0" y="1138753"/>
                  <a:pt x="0" y="1025457"/>
                </a:cubicBezTo>
                <a:lnTo>
                  <a:pt x="0" y="20514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51524" tIns="151524" rIns="151524" bIns="151524" numCol="1" spcCol="1270" anchor="ctr" anchorCtr="0">
            <a:noAutofit/>
          </a:bodyPr>
          <a:lstStyle/>
          <a:p>
            <a:pPr marL="0" lvl="0" indent="0" algn="ctr" defTabSz="1066800">
              <a:lnSpc>
                <a:spcPct val="90000"/>
              </a:lnSpc>
              <a:spcBef>
                <a:spcPct val="0"/>
              </a:spcBef>
              <a:spcAft>
                <a:spcPct val="35000"/>
              </a:spcAft>
              <a:buNone/>
            </a:pPr>
            <a:r>
              <a:rPr lang="en-GB" sz="2400" kern="1200" dirty="0">
                <a:latin typeface="Chalkboard SE" panose="03050602040202020205" pitchFamily="66" charset="77"/>
              </a:rPr>
              <a:t>Calculate ratio of return </a:t>
            </a:r>
            <a:r>
              <a:rPr lang="en-GB" sz="2400" kern="1200" dirty="0" err="1">
                <a:latin typeface="Chalkboard SE" panose="03050602040202020205" pitchFamily="66" charset="77"/>
              </a:rPr>
              <a:t>w.r.t</a:t>
            </a:r>
            <a:r>
              <a:rPr lang="en-GB" sz="2400" kern="1200" dirty="0">
                <a:latin typeface="Chalkboard SE" panose="03050602040202020205" pitchFamily="66" charset="77"/>
              </a:rPr>
              <a:t> market index return</a:t>
            </a:r>
            <a:r>
              <a:rPr lang="en-GB" sz="2000" kern="1200" dirty="0">
                <a:latin typeface="Chalkboard SE" panose="03050602040202020205" pitchFamily="66" charset="77"/>
              </a:rPr>
              <a:t>.</a:t>
            </a:r>
          </a:p>
        </p:txBody>
      </p:sp>
      <p:pic>
        <p:nvPicPr>
          <p:cNvPr id="6" name="Graphic 5" descr="Supply And Demand with solid fill">
            <a:extLst>
              <a:ext uri="{FF2B5EF4-FFF2-40B4-BE49-F238E27FC236}">
                <a16:creationId xmlns:a16="http://schemas.microsoft.com/office/drawing/2014/main" id="{849AEA16-4924-2846-A99D-2BF53B035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3144" y="5166360"/>
            <a:ext cx="840385" cy="840385"/>
          </a:xfrm>
          <a:prstGeom prst="rect">
            <a:avLst/>
          </a:prstGeom>
        </p:spPr>
      </p:pic>
      <p:pic>
        <p:nvPicPr>
          <p:cNvPr id="8" name="Graphic 7" descr="Bar graph with upward trend with solid fill">
            <a:extLst>
              <a:ext uri="{FF2B5EF4-FFF2-40B4-BE49-F238E27FC236}">
                <a16:creationId xmlns:a16="http://schemas.microsoft.com/office/drawing/2014/main" id="{299B1688-B8DD-9E44-933E-D53EAD84C0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01338" y="3942172"/>
            <a:ext cx="665295" cy="665295"/>
          </a:xfrm>
          <a:prstGeom prst="rect">
            <a:avLst/>
          </a:prstGeom>
        </p:spPr>
      </p:pic>
      <p:pic>
        <p:nvPicPr>
          <p:cNvPr id="11" name="Graphic 10" descr="Upward trend with solid fill">
            <a:extLst>
              <a:ext uri="{FF2B5EF4-FFF2-40B4-BE49-F238E27FC236}">
                <a16:creationId xmlns:a16="http://schemas.microsoft.com/office/drawing/2014/main" id="{742CEDF2-8680-2B40-A498-2E4E2D2148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1454" y="2397857"/>
            <a:ext cx="684546" cy="684546"/>
          </a:xfrm>
          <a:prstGeom prst="rect">
            <a:avLst/>
          </a:prstGeom>
        </p:spPr>
      </p:pic>
    </p:spTree>
    <p:extLst>
      <p:ext uri="{BB962C8B-B14F-4D97-AF65-F5344CB8AC3E}">
        <p14:creationId xmlns:p14="http://schemas.microsoft.com/office/powerpoint/2010/main" val="2039985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22" presetClass="entr" presetSubtype="8"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5017</TotalTime>
  <Words>1624</Words>
  <Application>Microsoft Macintosh PowerPoint</Application>
  <PresentationFormat>Widescreen</PresentationFormat>
  <Paragraphs>168</Paragraphs>
  <Slides>35</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Algerian</vt:lpstr>
      <vt:lpstr>Arial</vt:lpstr>
      <vt:lpstr>Calibri</vt:lpstr>
      <vt:lpstr>Calibri Light</vt:lpstr>
      <vt:lpstr>Century Gothic</vt:lpstr>
      <vt:lpstr>Chalkboard SE</vt:lpstr>
      <vt:lpstr>Gill Sans</vt:lpstr>
      <vt:lpstr>Poppins SemiBold</vt:lpstr>
      <vt:lpstr>Segoe UI</vt:lpstr>
      <vt:lpstr>Office Theme</vt:lpstr>
      <vt:lpstr>1_Office Theme</vt:lpstr>
      <vt:lpstr>PowerPoint Presentation</vt:lpstr>
      <vt:lpstr>PowerPoint Presentation</vt:lpstr>
      <vt:lpstr>PowerPoint Presentation</vt:lpstr>
      <vt:lpstr>PowerPoint Presentation</vt:lpstr>
      <vt:lpstr>DATA EXTRACTION</vt:lpstr>
      <vt:lpstr>Methodology Flowchart</vt:lpstr>
      <vt:lpstr>PowerPoint Presentation</vt:lpstr>
      <vt:lpstr>Selection of Top 10 Company Stocks</vt:lpstr>
      <vt:lpstr>Calculating Return w.r.t market index</vt:lpstr>
      <vt:lpstr>About Mark Minervini</vt:lpstr>
      <vt:lpstr>PowerPoint Presentation</vt:lpstr>
      <vt:lpstr>The Minervini Principles</vt:lpstr>
      <vt:lpstr>Model Building and Training</vt:lpstr>
      <vt:lpstr>LSTM MODEL</vt:lpstr>
      <vt:lpstr>ARIMA MODEL</vt:lpstr>
      <vt:lpstr>Why LSTM FOR STOCK PREDICTION? </vt:lpstr>
      <vt:lpstr>PowerPoint Presentation</vt:lpstr>
      <vt:lpstr>ARIMA Limitations</vt:lpstr>
      <vt:lpstr>Model Selection :  LSTM (More Feasible)</vt:lpstr>
      <vt:lpstr>PowerPoint Presentation</vt:lpstr>
      <vt:lpstr>PowerPoint Presentation</vt:lpstr>
      <vt:lpstr>ARIMA Results for One Company</vt:lpstr>
      <vt:lpstr>Sentiment Analysis</vt:lpstr>
      <vt:lpstr>NEWS ANALYSIS</vt:lpstr>
      <vt:lpstr>Wordcloud for Top 10 Stocks</vt:lpstr>
      <vt:lpstr>Flowchart of steps</vt:lpstr>
      <vt:lpstr>Why Vader Method for social media sentiment analysis? </vt:lpstr>
      <vt:lpstr>Improve app performance using cache </vt:lpstr>
      <vt:lpstr>PowerPoint Presentation</vt:lpstr>
      <vt:lpstr>Future Work</vt:lpstr>
      <vt:lpstr>Automation</vt:lpstr>
      <vt:lpstr>Demo of the App</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trisnawanugroho</dc:creator>
  <cp:lastModifiedBy>Himanshi Swaroop (BDA 19-21)</cp:lastModifiedBy>
  <cp:revision>140</cp:revision>
  <dcterms:created xsi:type="dcterms:W3CDTF">2018-11-07T07:54:28Z</dcterms:created>
  <dcterms:modified xsi:type="dcterms:W3CDTF">2021-03-18T08:22:08Z</dcterms:modified>
</cp:coreProperties>
</file>